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Libre Baskerville Bold" charset="1" panose="02000000000000000000"/>
      <p:regular r:id="rId58"/>
    </p:embeddedFont>
    <p:embeddedFont>
      <p:font typeface="Libre Baskerville" charset="1" panose="02000000000000000000"/>
      <p:regular r:id="rId59"/>
    </p:embeddedFont>
    <p:embeddedFont>
      <p:font typeface="Libre Baskerville Italics" charset="1" panose="02000000000000000000"/>
      <p:regular r:id="rId60"/>
    </p:embeddedFont>
    <p:embeddedFont>
      <p:font typeface="Canva Sans Bold" charset="1" panose="020B0803030501040103"/>
      <p:regular r:id="rId61"/>
    </p:embeddedFont>
    <p:embeddedFont>
      <p:font typeface="Canva Sans" charset="1" panose="020B0503030501040103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https://github.com" TargetMode="External" Type="http://schemas.openxmlformats.org/officeDocument/2006/relationships/hyperlink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https://docs.google.com/spreadsheets/d/174kSgVMwMrOM2Ebyo_PIqeO19FGTjhfJNoHcn3MRaCY/edit?usp=sharing" TargetMode="External" Type="http://schemas.openxmlformats.org/officeDocument/2006/relationships/hyperlink"/><Relationship Id="rId4" Target="https://docs.google.com/spreadsheets/d/10dDoeOup135xqMnWTBPq9iyOiMwRAGrn9Hd0y-7rJ08/edit?usp=sharing" TargetMode="External" Type="http://schemas.openxmlformats.org/officeDocument/2006/relationships/hyperlink"/><Relationship Id="rId5" Target="https://docs.google.com/spreadsheets/d/1yVQGQPES7kQCSH5-0AIEBDJplC2leqBx9V-pbDPwaGM/edit?usp=sharing" TargetMode="External" Type="http://schemas.openxmlformats.org/officeDocument/2006/relationships/hyperlink"/><Relationship Id="rId6" Target="https://docs.google.com/spreadsheets/d/1yVQGQPES7kQCSH5-0AIEBDJplC2leqBx9V-pbDPwaGM/edit?usp=sharing" TargetMode="External" Type="http://schemas.openxmlformats.org/officeDocument/2006/relationships/hyperlink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gif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Relationship Id="rId3" Target="https://www.youtube.com/watch?v=zvzjaqMBEso" TargetMode="External" Type="http://schemas.openxmlformats.org/officeDocument/2006/relationships/video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https://vercel.com/kkrgpiano135-gmailcoms-projects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43333" y="5003300"/>
            <a:ext cx="4615967" cy="4252460"/>
          </a:xfrm>
          <a:custGeom>
            <a:avLst/>
            <a:gdLst/>
            <a:ahLst/>
            <a:cxnLst/>
            <a:rect r="r" b="b" t="t" l="l"/>
            <a:pathLst>
              <a:path h="4252460" w="4615967">
                <a:moveTo>
                  <a:pt x="0" y="0"/>
                </a:moveTo>
                <a:lnTo>
                  <a:pt x="4615967" y="0"/>
                </a:lnTo>
                <a:lnTo>
                  <a:pt x="4615967" y="4252460"/>
                </a:lnTo>
                <a:lnTo>
                  <a:pt x="0" y="4252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4450" y="759460"/>
            <a:ext cx="782955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Huron Business Analytics Club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4450" y="8986520"/>
            <a:ext cx="782955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Case + Python Technique + Portfolio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3684" y="2708593"/>
            <a:ext cx="16025616" cy="330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10846" spc="-216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Portfolio Workshop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GitHub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74369" y="5615525"/>
            <a:ext cx="13984931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800" spc="-156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Download Walk through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7584" y="3388669"/>
            <a:ext cx="7482516" cy="184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9"/>
              </a:lnSpc>
            </a:pPr>
            <a:r>
              <a:rPr lang="en-US" sz="108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Intro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58229" y="2041843"/>
            <a:ext cx="4811852" cy="7216457"/>
            <a:chOff x="0" y="0"/>
            <a:chExt cx="1368264" cy="20520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8264" cy="2052021"/>
            </a:xfrm>
            <a:custGeom>
              <a:avLst/>
              <a:gdLst/>
              <a:ahLst/>
              <a:cxnLst/>
              <a:rect r="r" b="b" t="t" l="l"/>
              <a:pathLst>
                <a:path h="2052021" w="1368264">
                  <a:moveTo>
                    <a:pt x="16089" y="0"/>
                  </a:moveTo>
                  <a:lnTo>
                    <a:pt x="1352175" y="0"/>
                  </a:lnTo>
                  <a:cubicBezTo>
                    <a:pt x="1356442" y="0"/>
                    <a:pt x="1360534" y="1695"/>
                    <a:pt x="1363552" y="4712"/>
                  </a:cubicBezTo>
                  <a:cubicBezTo>
                    <a:pt x="1366569" y="7730"/>
                    <a:pt x="1368264" y="11822"/>
                    <a:pt x="1368264" y="16089"/>
                  </a:cubicBezTo>
                  <a:lnTo>
                    <a:pt x="1368264" y="2035932"/>
                  </a:lnTo>
                  <a:cubicBezTo>
                    <a:pt x="1368264" y="2040199"/>
                    <a:pt x="1366569" y="2044291"/>
                    <a:pt x="1363552" y="2047308"/>
                  </a:cubicBezTo>
                  <a:cubicBezTo>
                    <a:pt x="1360534" y="2050326"/>
                    <a:pt x="1356442" y="2052021"/>
                    <a:pt x="1352175" y="2052021"/>
                  </a:cubicBezTo>
                  <a:lnTo>
                    <a:pt x="16089" y="2052021"/>
                  </a:lnTo>
                  <a:cubicBezTo>
                    <a:pt x="11822" y="2052021"/>
                    <a:pt x="7730" y="2050326"/>
                    <a:pt x="4712" y="2047308"/>
                  </a:cubicBezTo>
                  <a:cubicBezTo>
                    <a:pt x="1695" y="2044291"/>
                    <a:pt x="0" y="2040199"/>
                    <a:pt x="0" y="2035932"/>
                  </a:cubicBezTo>
                  <a:lnTo>
                    <a:pt x="0" y="16089"/>
                  </a:lnTo>
                  <a:cubicBezTo>
                    <a:pt x="0" y="11822"/>
                    <a:pt x="1695" y="7730"/>
                    <a:pt x="4712" y="4712"/>
                  </a:cubicBezTo>
                  <a:cubicBezTo>
                    <a:pt x="7730" y="1695"/>
                    <a:pt x="11822" y="0"/>
                    <a:pt x="16089" y="0"/>
                  </a:cubicBezTo>
                  <a:close/>
                </a:path>
              </a:pathLst>
            </a:custGeom>
            <a:solidFill>
              <a:srgbClr val="F7F7F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68264" cy="2090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8229" y="2033678"/>
            <a:ext cx="4811852" cy="3616393"/>
            <a:chOff x="0" y="0"/>
            <a:chExt cx="1368264" cy="10283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8264" cy="1028332"/>
            </a:xfrm>
            <a:custGeom>
              <a:avLst/>
              <a:gdLst/>
              <a:ahLst/>
              <a:cxnLst/>
              <a:rect r="r" b="b" t="t" l="l"/>
              <a:pathLst>
                <a:path h="1028332" w="1368264">
                  <a:moveTo>
                    <a:pt x="16089" y="0"/>
                  </a:moveTo>
                  <a:lnTo>
                    <a:pt x="1352175" y="0"/>
                  </a:lnTo>
                  <a:cubicBezTo>
                    <a:pt x="1356442" y="0"/>
                    <a:pt x="1360534" y="1695"/>
                    <a:pt x="1363552" y="4712"/>
                  </a:cubicBezTo>
                  <a:cubicBezTo>
                    <a:pt x="1366569" y="7730"/>
                    <a:pt x="1368264" y="11822"/>
                    <a:pt x="1368264" y="16089"/>
                  </a:cubicBezTo>
                  <a:lnTo>
                    <a:pt x="1368264" y="1012243"/>
                  </a:lnTo>
                  <a:cubicBezTo>
                    <a:pt x="1368264" y="1016510"/>
                    <a:pt x="1366569" y="1020602"/>
                    <a:pt x="1363552" y="1023620"/>
                  </a:cubicBezTo>
                  <a:cubicBezTo>
                    <a:pt x="1360534" y="1026637"/>
                    <a:pt x="1356442" y="1028332"/>
                    <a:pt x="1352175" y="1028332"/>
                  </a:cubicBezTo>
                  <a:lnTo>
                    <a:pt x="16089" y="1028332"/>
                  </a:lnTo>
                  <a:cubicBezTo>
                    <a:pt x="11822" y="1028332"/>
                    <a:pt x="7730" y="1026637"/>
                    <a:pt x="4712" y="1023620"/>
                  </a:cubicBezTo>
                  <a:cubicBezTo>
                    <a:pt x="1695" y="1020602"/>
                    <a:pt x="0" y="1016510"/>
                    <a:pt x="0" y="1012243"/>
                  </a:cubicBezTo>
                  <a:lnTo>
                    <a:pt x="0" y="16089"/>
                  </a:lnTo>
                  <a:cubicBezTo>
                    <a:pt x="0" y="11822"/>
                    <a:pt x="1695" y="7730"/>
                    <a:pt x="4712" y="4712"/>
                  </a:cubicBezTo>
                  <a:cubicBezTo>
                    <a:pt x="7730" y="1695"/>
                    <a:pt x="11822" y="0"/>
                    <a:pt x="16089" y="0"/>
                  </a:cubicBezTo>
                  <a:close/>
                </a:path>
              </a:pathLst>
            </a:custGeom>
            <a:solidFill>
              <a:srgbClr val="D9D9D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68264" cy="1066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96275" y="2888922"/>
            <a:ext cx="4135760" cy="281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2172" indent="-161086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be used on a server to create web applications.</a:t>
            </a:r>
          </a:p>
          <a:p>
            <a:pPr algn="l" marL="322172" indent="-161086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connect to database systems. It can also read and modify files.</a:t>
            </a:r>
          </a:p>
          <a:p>
            <a:pPr algn="l" marL="322172" indent="-161086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be used to handle big data and perform complex mathematics.</a:t>
            </a:r>
          </a:p>
          <a:p>
            <a:pPr algn="l" marL="322172" indent="-161086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be used for rapid prototyping, or for production-ready software development.</a:t>
            </a:r>
          </a:p>
          <a:p>
            <a:pPr algn="l">
              <a:lnSpc>
                <a:spcPts val="208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57930" y="6504295"/>
            <a:ext cx="3708575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Types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Variables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Functions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Control Flow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Module Flow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Classes &amp; Objects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List Comprehension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930" y="5936414"/>
            <a:ext cx="247280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Components: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7930" y="2401855"/>
            <a:ext cx="197555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Purpose: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92976" y="2045620"/>
            <a:ext cx="8467377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What is Python?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92976" y="3141186"/>
            <a:ext cx="10365208" cy="642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Programming is Problem</a:t>
            </a: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Solving: </a:t>
            </a:r>
          </a:p>
          <a:p>
            <a:pPr algn="l" marL="1209036" indent="-403012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 its core, coding is about solving problems with a computer. In Python, you'll learn to communicate instructions that the computer can follow to perform tasks (e.g., math, text</a:t>
            </a: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processing).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</a:t>
            </a: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sic Concepts:</a:t>
            </a:r>
          </a:p>
          <a:p>
            <a:pPr algn="l" marL="1209036" indent="-403012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Input: Getting information into</a:t>
            </a: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your program (e.g., user entering a number).</a:t>
            </a:r>
          </a:p>
          <a:p>
            <a:pPr algn="l" marL="1209036" indent="-403012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</a:t>
            </a: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rocessing: Making decisions or performing calculations based on input.</a:t>
            </a:r>
          </a:p>
          <a:p>
            <a:pPr algn="l" marL="1209036" indent="-403012" lvl="2">
              <a:lnSpc>
                <a:spcPts val="3919"/>
              </a:lnSpc>
              <a:spcBef>
                <a:spcPct val="0"/>
              </a:spcBef>
              <a:buFont typeface="Arial"/>
              <a:buChar char="⚬"/>
            </a:pP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Output: Showing the results or final answer to the user operation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Intro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58229" y="2041843"/>
            <a:ext cx="4811852" cy="7216457"/>
            <a:chOff x="0" y="0"/>
            <a:chExt cx="1368264" cy="20520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8264" cy="2052021"/>
            </a:xfrm>
            <a:custGeom>
              <a:avLst/>
              <a:gdLst/>
              <a:ahLst/>
              <a:cxnLst/>
              <a:rect r="r" b="b" t="t" l="l"/>
              <a:pathLst>
                <a:path h="2052021" w="1368264">
                  <a:moveTo>
                    <a:pt x="16089" y="0"/>
                  </a:moveTo>
                  <a:lnTo>
                    <a:pt x="1352175" y="0"/>
                  </a:lnTo>
                  <a:cubicBezTo>
                    <a:pt x="1356442" y="0"/>
                    <a:pt x="1360534" y="1695"/>
                    <a:pt x="1363552" y="4712"/>
                  </a:cubicBezTo>
                  <a:cubicBezTo>
                    <a:pt x="1366569" y="7730"/>
                    <a:pt x="1368264" y="11822"/>
                    <a:pt x="1368264" y="16089"/>
                  </a:cubicBezTo>
                  <a:lnTo>
                    <a:pt x="1368264" y="2035932"/>
                  </a:lnTo>
                  <a:cubicBezTo>
                    <a:pt x="1368264" y="2040199"/>
                    <a:pt x="1366569" y="2044291"/>
                    <a:pt x="1363552" y="2047308"/>
                  </a:cubicBezTo>
                  <a:cubicBezTo>
                    <a:pt x="1360534" y="2050326"/>
                    <a:pt x="1356442" y="2052021"/>
                    <a:pt x="1352175" y="2052021"/>
                  </a:cubicBezTo>
                  <a:lnTo>
                    <a:pt x="16089" y="2052021"/>
                  </a:lnTo>
                  <a:cubicBezTo>
                    <a:pt x="11822" y="2052021"/>
                    <a:pt x="7730" y="2050326"/>
                    <a:pt x="4712" y="2047308"/>
                  </a:cubicBezTo>
                  <a:cubicBezTo>
                    <a:pt x="1695" y="2044291"/>
                    <a:pt x="0" y="2040199"/>
                    <a:pt x="0" y="2035932"/>
                  </a:cubicBezTo>
                  <a:lnTo>
                    <a:pt x="0" y="16089"/>
                  </a:lnTo>
                  <a:cubicBezTo>
                    <a:pt x="0" y="11822"/>
                    <a:pt x="1695" y="7730"/>
                    <a:pt x="4712" y="4712"/>
                  </a:cubicBezTo>
                  <a:cubicBezTo>
                    <a:pt x="7730" y="1695"/>
                    <a:pt x="11822" y="0"/>
                    <a:pt x="16089" y="0"/>
                  </a:cubicBezTo>
                  <a:close/>
                </a:path>
              </a:pathLst>
            </a:custGeom>
            <a:solidFill>
              <a:srgbClr val="F7F7F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68264" cy="2090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8229" y="2033678"/>
            <a:ext cx="4811852" cy="3616393"/>
            <a:chOff x="0" y="0"/>
            <a:chExt cx="1368264" cy="10283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8264" cy="1028332"/>
            </a:xfrm>
            <a:custGeom>
              <a:avLst/>
              <a:gdLst/>
              <a:ahLst/>
              <a:cxnLst/>
              <a:rect r="r" b="b" t="t" l="l"/>
              <a:pathLst>
                <a:path h="1028332" w="1368264">
                  <a:moveTo>
                    <a:pt x="16089" y="0"/>
                  </a:moveTo>
                  <a:lnTo>
                    <a:pt x="1352175" y="0"/>
                  </a:lnTo>
                  <a:cubicBezTo>
                    <a:pt x="1356442" y="0"/>
                    <a:pt x="1360534" y="1695"/>
                    <a:pt x="1363552" y="4712"/>
                  </a:cubicBezTo>
                  <a:cubicBezTo>
                    <a:pt x="1366569" y="7730"/>
                    <a:pt x="1368264" y="11822"/>
                    <a:pt x="1368264" y="16089"/>
                  </a:cubicBezTo>
                  <a:lnTo>
                    <a:pt x="1368264" y="1012243"/>
                  </a:lnTo>
                  <a:cubicBezTo>
                    <a:pt x="1368264" y="1016510"/>
                    <a:pt x="1366569" y="1020602"/>
                    <a:pt x="1363552" y="1023620"/>
                  </a:cubicBezTo>
                  <a:cubicBezTo>
                    <a:pt x="1360534" y="1026637"/>
                    <a:pt x="1356442" y="1028332"/>
                    <a:pt x="1352175" y="1028332"/>
                  </a:cubicBezTo>
                  <a:lnTo>
                    <a:pt x="16089" y="1028332"/>
                  </a:lnTo>
                  <a:cubicBezTo>
                    <a:pt x="11822" y="1028332"/>
                    <a:pt x="7730" y="1026637"/>
                    <a:pt x="4712" y="1023620"/>
                  </a:cubicBezTo>
                  <a:cubicBezTo>
                    <a:pt x="1695" y="1020602"/>
                    <a:pt x="0" y="1016510"/>
                    <a:pt x="0" y="1012243"/>
                  </a:cubicBezTo>
                  <a:lnTo>
                    <a:pt x="0" y="16089"/>
                  </a:lnTo>
                  <a:cubicBezTo>
                    <a:pt x="0" y="11822"/>
                    <a:pt x="1695" y="7730"/>
                    <a:pt x="4712" y="4712"/>
                  </a:cubicBezTo>
                  <a:cubicBezTo>
                    <a:pt x="7730" y="1695"/>
                    <a:pt x="11822" y="0"/>
                    <a:pt x="16089" y="0"/>
                  </a:cubicBezTo>
                  <a:close/>
                </a:path>
              </a:pathLst>
            </a:custGeom>
            <a:solidFill>
              <a:srgbClr val="D9D9D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68264" cy="1066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692976" y="3116817"/>
            <a:ext cx="9001702" cy="614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225" indent="-350613" lvl="1">
              <a:lnSpc>
                <a:spcPts val="4547"/>
              </a:lnSpc>
              <a:buFont typeface="Arial"/>
              <a:buChar char="•"/>
            </a:pPr>
            <a:r>
              <a:rPr lang="en-US" sz="324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be used on a server to create web applications.</a:t>
            </a:r>
          </a:p>
          <a:p>
            <a:pPr algn="l" marL="701225" indent="-350613" lvl="1">
              <a:lnSpc>
                <a:spcPts val="4547"/>
              </a:lnSpc>
              <a:buFont typeface="Arial"/>
              <a:buChar char="•"/>
            </a:pPr>
            <a:r>
              <a:rPr lang="en-US" sz="324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connect to database systems. It can also read and modify files.</a:t>
            </a:r>
          </a:p>
          <a:p>
            <a:pPr algn="l" marL="701225" indent="-350613" lvl="1">
              <a:lnSpc>
                <a:spcPts val="4547"/>
              </a:lnSpc>
              <a:buFont typeface="Arial"/>
              <a:buChar char="•"/>
            </a:pPr>
            <a:r>
              <a:rPr lang="en-US" sz="324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be used to handle big data and perform complex mathematics.</a:t>
            </a:r>
          </a:p>
          <a:p>
            <a:pPr algn="l" marL="701225" indent="-350613" lvl="1">
              <a:lnSpc>
                <a:spcPts val="4547"/>
              </a:lnSpc>
              <a:buFont typeface="Arial"/>
              <a:buChar char="•"/>
            </a:pPr>
            <a:r>
              <a:rPr lang="en-US" sz="324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be used for rapid prototyping, or for production-ready software development.</a:t>
            </a:r>
          </a:p>
          <a:p>
            <a:pPr algn="l">
              <a:lnSpc>
                <a:spcPts val="454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57930" y="6504295"/>
            <a:ext cx="3708575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Types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Variables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Functions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Control Flow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Module Flow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Classes &amp; Objects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List Comprehension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930" y="5936414"/>
            <a:ext cx="247280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Components: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7930" y="2401855"/>
            <a:ext cx="329777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What is Python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92976" y="2045620"/>
            <a:ext cx="8467377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Purpose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7455" y="2847864"/>
            <a:ext cx="3760767" cy="233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Programming is Problem</a:t>
            </a: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Solving: </a:t>
            </a:r>
          </a:p>
          <a:p>
            <a:pPr algn="l" marL="438670" indent="-146223" lvl="2">
              <a:lnSpc>
                <a:spcPts val="1422"/>
              </a:lnSpc>
              <a:buFont typeface="Arial"/>
              <a:buChar char="⚬"/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 its core, coding is about solving problems with a computer. In Python, you'll learn to communicate instructions that the computer can follow to perform tasks (e.g., math, text</a:t>
            </a: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processing).</a:t>
            </a:r>
          </a:p>
          <a:p>
            <a:pPr algn="l" marL="219335" indent="-109667" lvl="1">
              <a:lnSpc>
                <a:spcPts val="1422"/>
              </a:lnSpc>
              <a:buFont typeface="Arial"/>
              <a:buChar char="•"/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</a:t>
            </a: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sic Concepts:</a:t>
            </a:r>
          </a:p>
          <a:p>
            <a:pPr algn="l" marL="438670" indent="-146223" lvl="2">
              <a:lnSpc>
                <a:spcPts val="1422"/>
              </a:lnSpc>
              <a:buFont typeface="Arial"/>
              <a:buChar char="⚬"/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Input: Getting information into</a:t>
            </a: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your program (e.g., user entering a number).</a:t>
            </a:r>
          </a:p>
          <a:p>
            <a:pPr algn="l" marL="438670" indent="-146223" lvl="2">
              <a:lnSpc>
                <a:spcPts val="1422"/>
              </a:lnSpc>
              <a:buFont typeface="Arial"/>
              <a:buChar char="⚬"/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</a:t>
            </a: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rocessing: Making decisions or performing calculations based on input.</a:t>
            </a:r>
          </a:p>
          <a:p>
            <a:pPr algn="l" marL="438670" indent="-146223" lvl="2">
              <a:lnSpc>
                <a:spcPts val="1422"/>
              </a:lnSpc>
              <a:spcBef>
                <a:spcPct val="0"/>
              </a:spcBef>
              <a:buFont typeface="Arial"/>
              <a:buChar char="⚬"/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Output: Showing the results or final answer to the user operation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Intro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58229" y="2041843"/>
            <a:ext cx="4811852" cy="7216457"/>
            <a:chOff x="0" y="0"/>
            <a:chExt cx="1368264" cy="20520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8264" cy="2052021"/>
            </a:xfrm>
            <a:custGeom>
              <a:avLst/>
              <a:gdLst/>
              <a:ahLst/>
              <a:cxnLst/>
              <a:rect r="r" b="b" t="t" l="l"/>
              <a:pathLst>
                <a:path h="2052021" w="1368264">
                  <a:moveTo>
                    <a:pt x="16089" y="0"/>
                  </a:moveTo>
                  <a:lnTo>
                    <a:pt x="1352175" y="0"/>
                  </a:lnTo>
                  <a:cubicBezTo>
                    <a:pt x="1356442" y="0"/>
                    <a:pt x="1360534" y="1695"/>
                    <a:pt x="1363552" y="4712"/>
                  </a:cubicBezTo>
                  <a:cubicBezTo>
                    <a:pt x="1366569" y="7730"/>
                    <a:pt x="1368264" y="11822"/>
                    <a:pt x="1368264" y="16089"/>
                  </a:cubicBezTo>
                  <a:lnTo>
                    <a:pt x="1368264" y="2035932"/>
                  </a:lnTo>
                  <a:cubicBezTo>
                    <a:pt x="1368264" y="2040199"/>
                    <a:pt x="1366569" y="2044291"/>
                    <a:pt x="1363552" y="2047308"/>
                  </a:cubicBezTo>
                  <a:cubicBezTo>
                    <a:pt x="1360534" y="2050326"/>
                    <a:pt x="1356442" y="2052021"/>
                    <a:pt x="1352175" y="2052021"/>
                  </a:cubicBezTo>
                  <a:lnTo>
                    <a:pt x="16089" y="2052021"/>
                  </a:lnTo>
                  <a:cubicBezTo>
                    <a:pt x="11822" y="2052021"/>
                    <a:pt x="7730" y="2050326"/>
                    <a:pt x="4712" y="2047308"/>
                  </a:cubicBezTo>
                  <a:cubicBezTo>
                    <a:pt x="1695" y="2044291"/>
                    <a:pt x="0" y="2040199"/>
                    <a:pt x="0" y="2035932"/>
                  </a:cubicBezTo>
                  <a:lnTo>
                    <a:pt x="0" y="16089"/>
                  </a:lnTo>
                  <a:cubicBezTo>
                    <a:pt x="0" y="11822"/>
                    <a:pt x="1695" y="7730"/>
                    <a:pt x="4712" y="4712"/>
                  </a:cubicBezTo>
                  <a:cubicBezTo>
                    <a:pt x="7730" y="1695"/>
                    <a:pt x="11822" y="0"/>
                    <a:pt x="16089" y="0"/>
                  </a:cubicBezTo>
                  <a:close/>
                </a:path>
              </a:pathLst>
            </a:custGeom>
            <a:solidFill>
              <a:srgbClr val="F7F7F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68264" cy="2090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8229" y="2033678"/>
            <a:ext cx="4811852" cy="3616393"/>
            <a:chOff x="0" y="0"/>
            <a:chExt cx="1368264" cy="10283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8264" cy="1028332"/>
            </a:xfrm>
            <a:custGeom>
              <a:avLst/>
              <a:gdLst/>
              <a:ahLst/>
              <a:cxnLst/>
              <a:rect r="r" b="b" t="t" l="l"/>
              <a:pathLst>
                <a:path h="1028332" w="1368264">
                  <a:moveTo>
                    <a:pt x="16089" y="0"/>
                  </a:moveTo>
                  <a:lnTo>
                    <a:pt x="1352175" y="0"/>
                  </a:lnTo>
                  <a:cubicBezTo>
                    <a:pt x="1356442" y="0"/>
                    <a:pt x="1360534" y="1695"/>
                    <a:pt x="1363552" y="4712"/>
                  </a:cubicBezTo>
                  <a:cubicBezTo>
                    <a:pt x="1366569" y="7730"/>
                    <a:pt x="1368264" y="11822"/>
                    <a:pt x="1368264" y="16089"/>
                  </a:cubicBezTo>
                  <a:lnTo>
                    <a:pt x="1368264" y="1012243"/>
                  </a:lnTo>
                  <a:cubicBezTo>
                    <a:pt x="1368264" y="1016510"/>
                    <a:pt x="1366569" y="1020602"/>
                    <a:pt x="1363552" y="1023620"/>
                  </a:cubicBezTo>
                  <a:cubicBezTo>
                    <a:pt x="1360534" y="1026637"/>
                    <a:pt x="1356442" y="1028332"/>
                    <a:pt x="1352175" y="1028332"/>
                  </a:cubicBezTo>
                  <a:lnTo>
                    <a:pt x="16089" y="1028332"/>
                  </a:lnTo>
                  <a:cubicBezTo>
                    <a:pt x="11822" y="1028332"/>
                    <a:pt x="7730" y="1026637"/>
                    <a:pt x="4712" y="1023620"/>
                  </a:cubicBezTo>
                  <a:cubicBezTo>
                    <a:pt x="1695" y="1020602"/>
                    <a:pt x="0" y="1016510"/>
                    <a:pt x="0" y="1012243"/>
                  </a:cubicBezTo>
                  <a:lnTo>
                    <a:pt x="0" y="16089"/>
                  </a:lnTo>
                  <a:cubicBezTo>
                    <a:pt x="0" y="11822"/>
                    <a:pt x="1695" y="7730"/>
                    <a:pt x="4712" y="4712"/>
                  </a:cubicBezTo>
                  <a:cubicBezTo>
                    <a:pt x="7730" y="1695"/>
                    <a:pt x="11822" y="0"/>
                    <a:pt x="16089" y="0"/>
                  </a:cubicBezTo>
                  <a:close/>
                </a:path>
              </a:pathLst>
            </a:custGeom>
            <a:solidFill>
              <a:srgbClr val="D9D9D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68264" cy="1066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692976" y="3017361"/>
            <a:ext cx="8696296" cy="605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3161" indent="-531581" lvl="1">
              <a:lnSpc>
                <a:spcPts val="6894"/>
              </a:lnSpc>
              <a:buFont typeface="Arial"/>
              <a:buChar char="•"/>
            </a:pPr>
            <a:r>
              <a:rPr lang="en-US" sz="4924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Types</a:t>
            </a:r>
          </a:p>
          <a:p>
            <a:pPr algn="l" marL="1063161" indent="-531581" lvl="1">
              <a:lnSpc>
                <a:spcPts val="6894"/>
              </a:lnSpc>
              <a:buFont typeface="Arial"/>
              <a:buChar char="•"/>
            </a:pPr>
            <a:r>
              <a:rPr lang="en-US" sz="4924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Variables</a:t>
            </a:r>
          </a:p>
          <a:p>
            <a:pPr algn="l" marL="1063161" indent="-531581" lvl="1">
              <a:lnSpc>
                <a:spcPts val="6894"/>
              </a:lnSpc>
              <a:buFont typeface="Arial"/>
              <a:buChar char="•"/>
            </a:pPr>
            <a:r>
              <a:rPr lang="en-US" sz="4924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Functions</a:t>
            </a:r>
          </a:p>
          <a:p>
            <a:pPr algn="l" marL="1063161" indent="-531581" lvl="1">
              <a:lnSpc>
                <a:spcPts val="6894"/>
              </a:lnSpc>
              <a:buFont typeface="Arial"/>
              <a:buChar char="•"/>
            </a:pPr>
            <a:r>
              <a:rPr lang="en-US" sz="4924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Control Flow</a:t>
            </a:r>
          </a:p>
          <a:p>
            <a:pPr algn="l" marL="1063161" indent="-531581" lvl="1">
              <a:lnSpc>
                <a:spcPts val="6894"/>
              </a:lnSpc>
              <a:buFont typeface="Arial"/>
              <a:buChar char="•"/>
            </a:pPr>
            <a:r>
              <a:rPr lang="en-US" sz="4924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Module Flow</a:t>
            </a:r>
          </a:p>
          <a:p>
            <a:pPr algn="l" marL="1063161" indent="-531581" lvl="1">
              <a:lnSpc>
                <a:spcPts val="6894"/>
              </a:lnSpc>
              <a:buFont typeface="Arial"/>
              <a:buChar char="•"/>
            </a:pPr>
            <a:r>
              <a:rPr lang="en-US" sz="4924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Classes &amp; Objects</a:t>
            </a:r>
          </a:p>
          <a:p>
            <a:pPr algn="l" marL="1063161" indent="-531581" lvl="1">
              <a:lnSpc>
                <a:spcPts val="6894"/>
              </a:lnSpc>
              <a:spcBef>
                <a:spcPct val="0"/>
              </a:spcBef>
              <a:buFont typeface="Arial"/>
              <a:buChar char="•"/>
            </a:pPr>
            <a:r>
              <a:rPr lang="en-US" sz="4924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List Comprehension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7930" y="5936414"/>
            <a:ext cx="247280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Components: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7930" y="2401855"/>
            <a:ext cx="329777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What is 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92976" y="2045620"/>
            <a:ext cx="8467377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Components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7930" y="2847864"/>
            <a:ext cx="3760767" cy="233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"/>
              </a:lnSpc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Programming is Problem</a:t>
            </a: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Solving: </a:t>
            </a:r>
          </a:p>
          <a:p>
            <a:pPr algn="l" marL="438670" indent="-146223" lvl="2">
              <a:lnSpc>
                <a:spcPts val="1422"/>
              </a:lnSpc>
              <a:buFont typeface="Arial"/>
              <a:buChar char="⚬"/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 its core, coding is about solving problems with a computer. In Python, you'll learn to communicate instructions that the computer can follow to perform tasks (e.g., math, text</a:t>
            </a: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processing).</a:t>
            </a:r>
          </a:p>
          <a:p>
            <a:pPr algn="l" marL="219335" indent="-109667" lvl="1">
              <a:lnSpc>
                <a:spcPts val="1422"/>
              </a:lnSpc>
              <a:buFont typeface="Arial"/>
              <a:buChar char="•"/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</a:t>
            </a: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sic Concepts:</a:t>
            </a:r>
          </a:p>
          <a:p>
            <a:pPr algn="l" marL="438670" indent="-146223" lvl="2">
              <a:lnSpc>
                <a:spcPts val="1422"/>
              </a:lnSpc>
              <a:buFont typeface="Arial"/>
              <a:buChar char="⚬"/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Input: Getting information into</a:t>
            </a: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your program (e.g., user entering a number).</a:t>
            </a:r>
          </a:p>
          <a:p>
            <a:pPr algn="l" marL="438670" indent="-146223" lvl="2">
              <a:lnSpc>
                <a:spcPts val="1422"/>
              </a:lnSpc>
              <a:buFont typeface="Arial"/>
              <a:buChar char="⚬"/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</a:t>
            </a: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rocessing: Making decisions or performing calculations based on input.</a:t>
            </a:r>
          </a:p>
          <a:p>
            <a:pPr algn="l" marL="438670" indent="-146223" lvl="2">
              <a:lnSpc>
                <a:spcPts val="1422"/>
              </a:lnSpc>
              <a:spcBef>
                <a:spcPct val="0"/>
              </a:spcBef>
              <a:buFont typeface="Arial"/>
              <a:buChar char="⚬"/>
            </a:pPr>
            <a:r>
              <a:rPr lang="en-US" sz="101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Output: Showing the results or final answer to the user operation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6275" y="6387899"/>
            <a:ext cx="4135760" cy="281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2172" indent="-161086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be used on a server to create web applications.</a:t>
            </a:r>
          </a:p>
          <a:p>
            <a:pPr algn="l" marL="322172" indent="-161086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connect to database systems. It can also read and modify files.</a:t>
            </a:r>
          </a:p>
          <a:p>
            <a:pPr algn="l" marL="322172" indent="-161086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be used to handle big data and perform complex mathematics.</a:t>
            </a:r>
          </a:p>
          <a:p>
            <a:pPr algn="l" marL="322172" indent="-161086" lvl="1">
              <a:lnSpc>
                <a:spcPts val="2089"/>
              </a:lnSpc>
              <a:buFont typeface="Arial"/>
              <a:buChar char="•"/>
            </a:pPr>
            <a:r>
              <a:rPr lang="en-US" sz="1492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can be used for rapid prototyping, or for production-ready software development.</a:t>
            </a:r>
          </a:p>
          <a:p>
            <a:pPr algn="l">
              <a:lnSpc>
                <a:spcPts val="20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450" y="4520248"/>
            <a:ext cx="6807232" cy="5059889"/>
          </a:xfrm>
          <a:custGeom>
            <a:avLst/>
            <a:gdLst/>
            <a:ahLst/>
            <a:cxnLst/>
            <a:rect r="r" b="b" t="t" l="l"/>
            <a:pathLst>
              <a:path h="5059889" w="6807232">
                <a:moveTo>
                  <a:pt x="0" y="0"/>
                </a:moveTo>
                <a:lnTo>
                  <a:pt x="6807232" y="0"/>
                </a:lnTo>
                <a:lnTo>
                  <a:pt x="6807232" y="5059889"/>
                </a:lnTo>
                <a:lnTo>
                  <a:pt x="0" y="5059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32" r="-412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8047" y="4520248"/>
            <a:ext cx="7664452" cy="4899841"/>
          </a:xfrm>
          <a:custGeom>
            <a:avLst/>
            <a:gdLst/>
            <a:ahLst/>
            <a:cxnLst/>
            <a:rect r="r" b="b" t="t" l="l"/>
            <a:pathLst>
              <a:path h="4899841" w="7664452">
                <a:moveTo>
                  <a:pt x="0" y="0"/>
                </a:moveTo>
                <a:lnTo>
                  <a:pt x="7664451" y="0"/>
                </a:lnTo>
                <a:lnTo>
                  <a:pt x="7664451" y="4899841"/>
                </a:lnTo>
                <a:lnTo>
                  <a:pt x="0" y="4899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55" t="-6609" r="-3303" b="-416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4067" y="1841183"/>
            <a:ext cx="791765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1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Print ()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450" y="2907983"/>
            <a:ext cx="7482516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Prints a statement to an output device (like a console)  by using  quotations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94848" y="1841183"/>
            <a:ext cx="791765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 spc="-11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.type()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4848" y="2907983"/>
            <a:ext cx="7482516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 determine type of variable </a:t>
            </a:r>
            <a:r>
              <a:rPr lang="en-US" sz="2899" i="true">
                <a:solidFill>
                  <a:srgbClr val="F7F7F9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varitable/action</a:t>
            </a:r>
            <a:r>
              <a:rPr lang="en-US" sz="28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.type()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72180" y="4589961"/>
            <a:ext cx="6683471" cy="1107078"/>
          </a:xfrm>
          <a:custGeom>
            <a:avLst/>
            <a:gdLst/>
            <a:ahLst/>
            <a:cxnLst/>
            <a:rect r="r" b="b" t="t" l="l"/>
            <a:pathLst>
              <a:path h="1107078" w="6683471">
                <a:moveTo>
                  <a:pt x="0" y="0"/>
                </a:moveTo>
                <a:lnTo>
                  <a:pt x="6683471" y="0"/>
                </a:lnTo>
                <a:lnTo>
                  <a:pt x="6683471" y="1107078"/>
                </a:lnTo>
                <a:lnTo>
                  <a:pt x="0" y="110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2180" y="7063390"/>
            <a:ext cx="15461593" cy="2377220"/>
          </a:xfrm>
          <a:custGeom>
            <a:avLst/>
            <a:gdLst/>
            <a:ahLst/>
            <a:cxnLst/>
            <a:rect r="r" b="b" t="t" l="l"/>
            <a:pathLst>
              <a:path h="2377220" w="15461593">
                <a:moveTo>
                  <a:pt x="0" y="0"/>
                </a:moveTo>
                <a:lnTo>
                  <a:pt x="15461594" y="0"/>
                </a:lnTo>
                <a:lnTo>
                  <a:pt x="15461594" y="2377220"/>
                </a:lnTo>
                <a:lnTo>
                  <a:pt x="0" y="2377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450" y="2596701"/>
            <a:ext cx="1573986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1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must understand your errors!!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180" y="5354605"/>
            <a:ext cx="197555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Empathize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804387" y="3909203"/>
            <a:ext cx="58600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72">
                <a:solidFill>
                  <a:srgbClr val="3474E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623683" y="6177565"/>
            <a:ext cx="58600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72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Output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51619" y="5710840"/>
            <a:ext cx="4430599" cy="2088825"/>
          </a:xfrm>
          <a:custGeom>
            <a:avLst/>
            <a:gdLst/>
            <a:ahLst/>
            <a:cxnLst/>
            <a:rect r="r" b="b" t="t" l="l"/>
            <a:pathLst>
              <a:path h="2088825" w="4430599">
                <a:moveTo>
                  <a:pt x="0" y="0"/>
                </a:moveTo>
                <a:lnTo>
                  <a:pt x="4430599" y="0"/>
                </a:lnTo>
                <a:lnTo>
                  <a:pt x="4430599" y="2088826"/>
                </a:lnTo>
                <a:lnTo>
                  <a:pt x="0" y="208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0073" b="-532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48776" y="8066845"/>
            <a:ext cx="3174227" cy="2382911"/>
          </a:xfrm>
          <a:custGeom>
            <a:avLst/>
            <a:gdLst/>
            <a:ahLst/>
            <a:cxnLst/>
            <a:rect r="r" b="b" t="t" l="l"/>
            <a:pathLst>
              <a:path h="2382911" w="3174227">
                <a:moveTo>
                  <a:pt x="0" y="0"/>
                </a:moveTo>
                <a:lnTo>
                  <a:pt x="3174228" y="0"/>
                </a:lnTo>
                <a:lnTo>
                  <a:pt x="3174228" y="2382910"/>
                </a:lnTo>
                <a:lnTo>
                  <a:pt x="0" y="2382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8005" b="-22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58830" y="3013771"/>
            <a:ext cx="3644405" cy="2944403"/>
          </a:xfrm>
          <a:custGeom>
            <a:avLst/>
            <a:gdLst/>
            <a:ahLst/>
            <a:cxnLst/>
            <a:rect r="r" b="b" t="t" l="l"/>
            <a:pathLst>
              <a:path h="2944403" w="3644405">
                <a:moveTo>
                  <a:pt x="0" y="0"/>
                </a:moveTo>
                <a:lnTo>
                  <a:pt x="3644405" y="0"/>
                </a:lnTo>
                <a:lnTo>
                  <a:pt x="3644405" y="2944402"/>
                </a:lnTo>
                <a:lnTo>
                  <a:pt x="0" y="2944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10098" b="-27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95829" y="6261322"/>
            <a:ext cx="4577721" cy="2714676"/>
          </a:xfrm>
          <a:custGeom>
            <a:avLst/>
            <a:gdLst/>
            <a:ahLst/>
            <a:cxnLst/>
            <a:rect r="r" b="b" t="t" l="l"/>
            <a:pathLst>
              <a:path h="2714676" w="4577721">
                <a:moveTo>
                  <a:pt x="0" y="0"/>
                </a:moveTo>
                <a:lnTo>
                  <a:pt x="4577721" y="0"/>
                </a:lnTo>
                <a:lnTo>
                  <a:pt x="4577721" y="2714677"/>
                </a:lnTo>
                <a:lnTo>
                  <a:pt x="0" y="2714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4833" b="-143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3684" y="2032318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Variables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3684" y="2763805"/>
            <a:ext cx="8598529" cy="14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-Variables is something that is used to store values 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</a:t>
            </a:r>
            <a:r>
              <a:rPr lang="en-US" sz="2699" b="true">
                <a:solidFill>
                  <a:srgbClr val="A6A6A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Compared to a cell in an excel sheet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-Main types of variables: string, integer, float, boolean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82646" y="5354605"/>
            <a:ext cx="200413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Ideate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78967" y="5649563"/>
            <a:ext cx="200413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Prototype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4779" y="4675473"/>
            <a:ext cx="786993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String Variables: 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string is a sequence of characters enclosed in single or double quotes.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27033" y="7680074"/>
            <a:ext cx="786993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Integer Variables: 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 integer is a whole number (positive, negative, or zero).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796966" y="2587203"/>
            <a:ext cx="786993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Float Variables: 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 integer is a whole number (positive, negative, or zero).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984712" y="5249132"/>
            <a:ext cx="786993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Boolean Variables: 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boolean is a variable that can only be True or False.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00587" y="6663913"/>
            <a:ext cx="58600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72">
                <a:solidFill>
                  <a:srgbClr val="3474E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36871" y="9078881"/>
            <a:ext cx="58600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72">
                <a:solidFill>
                  <a:srgbClr val="3474E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23004" y="4180173"/>
            <a:ext cx="58600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72">
                <a:solidFill>
                  <a:srgbClr val="3474E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23004" y="7120223"/>
            <a:ext cx="58600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72">
                <a:solidFill>
                  <a:srgbClr val="3474E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74360" y="4547604"/>
            <a:ext cx="6299154" cy="4710696"/>
          </a:xfrm>
          <a:custGeom>
            <a:avLst/>
            <a:gdLst/>
            <a:ahLst/>
            <a:cxnLst/>
            <a:rect r="r" b="b" t="t" l="l"/>
            <a:pathLst>
              <a:path h="4710696" w="6299154">
                <a:moveTo>
                  <a:pt x="0" y="0"/>
                </a:moveTo>
                <a:lnTo>
                  <a:pt x="6299154" y="0"/>
                </a:lnTo>
                <a:lnTo>
                  <a:pt x="6299154" y="4710696"/>
                </a:lnTo>
                <a:lnTo>
                  <a:pt x="0" y="471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22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52212" y="4261803"/>
            <a:ext cx="7060286" cy="4665625"/>
          </a:xfrm>
          <a:custGeom>
            <a:avLst/>
            <a:gdLst/>
            <a:ahLst/>
            <a:cxnLst/>
            <a:rect r="r" b="b" t="t" l="l"/>
            <a:pathLst>
              <a:path h="4665625" w="7060286">
                <a:moveTo>
                  <a:pt x="0" y="0"/>
                </a:moveTo>
                <a:lnTo>
                  <a:pt x="7060286" y="0"/>
                </a:lnTo>
                <a:lnTo>
                  <a:pt x="7060286" y="4665625"/>
                </a:lnTo>
                <a:lnTo>
                  <a:pt x="0" y="466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294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3684" y="2032318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Change type variables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2646" y="5354605"/>
            <a:ext cx="200413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Ideate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3684" y="3041968"/>
            <a:ext cx="13170299" cy="237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3"/>
              </a:lnSpc>
            </a:pPr>
            <a:r>
              <a:rPr lang="en-US" sz="338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If you want to change the type of the variable: </a:t>
            </a:r>
          </a:p>
          <a:p>
            <a:pPr algn="l" marL="729921" indent="-364961" lvl="1">
              <a:lnSpc>
                <a:spcPts val="4733"/>
              </a:lnSpc>
              <a:buFont typeface="Arial"/>
              <a:buChar char="•"/>
            </a:pPr>
            <a:r>
              <a:rPr lang="en-US" sz="3380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string: str()</a:t>
            </a:r>
          </a:p>
          <a:p>
            <a:pPr algn="l" marL="729921" indent="-364961" lvl="1">
              <a:lnSpc>
                <a:spcPts val="4733"/>
              </a:lnSpc>
              <a:buFont typeface="Arial"/>
              <a:buChar char="•"/>
            </a:pPr>
            <a:r>
              <a:rPr lang="en-US" sz="3380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integer: int()</a:t>
            </a:r>
          </a:p>
          <a:p>
            <a:pPr algn="l" marL="729921" indent="-364961" lvl="1">
              <a:lnSpc>
                <a:spcPts val="4733"/>
              </a:lnSpc>
              <a:buFont typeface="Arial"/>
              <a:buChar char="•"/>
            </a:pPr>
            <a:r>
              <a:rPr lang="en-US" sz="3380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float: float()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13419" y="4840255"/>
            <a:ext cx="58600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72">
                <a:solidFill>
                  <a:srgbClr val="3474E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99205" y="4862513"/>
            <a:ext cx="58600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72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Output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51512" y="2754571"/>
            <a:ext cx="10038882" cy="5594404"/>
          </a:xfrm>
          <a:custGeom>
            <a:avLst/>
            <a:gdLst/>
            <a:ahLst/>
            <a:cxnLst/>
            <a:rect r="r" b="b" t="t" l="l"/>
            <a:pathLst>
              <a:path h="5594404" w="10038882">
                <a:moveTo>
                  <a:pt x="0" y="0"/>
                </a:moveTo>
                <a:lnTo>
                  <a:pt x="10038882" y="0"/>
                </a:lnTo>
                <a:lnTo>
                  <a:pt x="10038882" y="5594404"/>
                </a:lnTo>
                <a:lnTo>
                  <a:pt x="0" y="5594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642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3684" y="2032318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Lists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450" y="2886089"/>
            <a:ext cx="6737062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Lists in Python are ordered collections of items. 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They are versatile and can store elements of different data types.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97746" y="5354605"/>
            <a:ext cx="200413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3684" y="4290074"/>
            <a:ext cx="8470434" cy="1224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Accessing Elements: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can access individual elements using their index, which starts from 0.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Slicing Lists: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can extract a portion of a list using slicing.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Modifying Lists: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can add, remove, or modify elements.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Iterating Over Lists: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can iterate over each element using a for loop. 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8857" y="1834905"/>
            <a:ext cx="9986809" cy="3557801"/>
          </a:xfrm>
          <a:custGeom>
            <a:avLst/>
            <a:gdLst/>
            <a:ahLst/>
            <a:cxnLst/>
            <a:rect r="r" b="b" t="t" l="l"/>
            <a:pathLst>
              <a:path h="3557801" w="9986809">
                <a:moveTo>
                  <a:pt x="0" y="0"/>
                </a:moveTo>
                <a:lnTo>
                  <a:pt x="9986809" y="0"/>
                </a:lnTo>
                <a:lnTo>
                  <a:pt x="9986809" y="3557800"/>
                </a:lnTo>
                <a:lnTo>
                  <a:pt x="0" y="355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3684" y="2032318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Lists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450" y="2886089"/>
            <a:ext cx="5792588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Lists in Python are ordered collections of items. 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They are versatile and can store elements of different data types.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40196" y="5354605"/>
            <a:ext cx="200413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Prototype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97746" y="5354605"/>
            <a:ext cx="200413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3684" y="4754416"/>
            <a:ext cx="17642901" cy="460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Common List Methods:</a:t>
            </a:r>
          </a:p>
          <a:p>
            <a:pPr algn="l" marL="798937" indent="-39946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len(list): Returns the number of elements in the list.</a:t>
            </a:r>
          </a:p>
          <a:p>
            <a:pPr algn="l" marL="798937" indent="-39946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list.sort(): Sorts the list in ascending order.</a:t>
            </a:r>
          </a:p>
          <a:p>
            <a:pPr algn="l" marL="798937" indent="-39946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list.reverse(): Reverses the order of elements in the list.</a:t>
            </a:r>
          </a:p>
          <a:p>
            <a:pPr algn="l" marL="798937" indent="-39946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list.clear(): Removes all elements from the list.</a:t>
            </a:r>
          </a:p>
          <a:p>
            <a:pPr algn="l" marL="798937" indent="-39946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list.copy(): Creates a copy of the list.</a:t>
            </a:r>
          </a:p>
          <a:p>
            <a:pPr algn="l">
              <a:lnSpc>
                <a:spcPts val="55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5502" y="3212466"/>
            <a:ext cx="5725451" cy="3220566"/>
          </a:xfrm>
          <a:custGeom>
            <a:avLst/>
            <a:gdLst/>
            <a:ahLst/>
            <a:cxnLst/>
            <a:rect r="r" b="b" t="t" l="l"/>
            <a:pathLst>
              <a:path h="3220566" w="5725451">
                <a:moveTo>
                  <a:pt x="0" y="0"/>
                </a:moveTo>
                <a:lnTo>
                  <a:pt x="5725451" y="0"/>
                </a:lnTo>
                <a:lnTo>
                  <a:pt x="5725451" y="3220567"/>
                </a:lnTo>
                <a:lnTo>
                  <a:pt x="0" y="3220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43154" y="3240119"/>
            <a:ext cx="4945241" cy="3165261"/>
          </a:xfrm>
          <a:custGeom>
            <a:avLst/>
            <a:gdLst/>
            <a:ahLst/>
            <a:cxnLst/>
            <a:rect r="r" b="b" t="t" l="l"/>
            <a:pathLst>
              <a:path h="3165261" w="4945241">
                <a:moveTo>
                  <a:pt x="0" y="0"/>
                </a:moveTo>
                <a:lnTo>
                  <a:pt x="4945241" y="0"/>
                </a:lnTo>
                <a:lnTo>
                  <a:pt x="4945241" y="3165261"/>
                </a:lnTo>
                <a:lnTo>
                  <a:pt x="0" y="3165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0" t="-28693" r="0" b="-3019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86532" y="3240119"/>
            <a:ext cx="4672768" cy="3139735"/>
          </a:xfrm>
          <a:custGeom>
            <a:avLst/>
            <a:gdLst/>
            <a:ahLst/>
            <a:cxnLst/>
            <a:rect r="r" b="b" t="t" l="l"/>
            <a:pathLst>
              <a:path h="3139735" w="4672768">
                <a:moveTo>
                  <a:pt x="0" y="0"/>
                </a:moveTo>
                <a:lnTo>
                  <a:pt x="4672768" y="0"/>
                </a:lnTo>
                <a:lnTo>
                  <a:pt x="4672768" y="3139735"/>
                </a:lnTo>
                <a:lnTo>
                  <a:pt x="0" y="3139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875" t="-41591" r="-39784" b="-4646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Personal Portfolio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502" y="6910087"/>
            <a:ext cx="48357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55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Best For Code Display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3154" y="6910087"/>
            <a:ext cx="48357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55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Easy Front End Display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76742" y="6910087"/>
            <a:ext cx="483575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55">
                <a:solidFill>
                  <a:srgbClr val="2B2B2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Graphic Design Display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20124" y="2756091"/>
            <a:ext cx="5456276" cy="3230037"/>
          </a:xfrm>
          <a:custGeom>
            <a:avLst/>
            <a:gdLst/>
            <a:ahLst/>
            <a:cxnLst/>
            <a:rect r="r" b="b" t="t" l="l"/>
            <a:pathLst>
              <a:path h="3230037" w="5456276">
                <a:moveTo>
                  <a:pt x="0" y="0"/>
                </a:moveTo>
                <a:lnTo>
                  <a:pt x="5456277" y="0"/>
                </a:lnTo>
                <a:lnTo>
                  <a:pt x="5456277" y="3230037"/>
                </a:lnTo>
                <a:lnTo>
                  <a:pt x="0" y="3230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4276" b="-487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871" y="6187090"/>
            <a:ext cx="13342135" cy="3802508"/>
          </a:xfrm>
          <a:custGeom>
            <a:avLst/>
            <a:gdLst/>
            <a:ahLst/>
            <a:cxnLst/>
            <a:rect r="r" b="b" t="t" l="l"/>
            <a:pathLst>
              <a:path h="3802508" w="13342135">
                <a:moveTo>
                  <a:pt x="0" y="0"/>
                </a:moveTo>
                <a:lnTo>
                  <a:pt x="13342135" y="0"/>
                </a:lnTo>
                <a:lnTo>
                  <a:pt x="13342135" y="3802509"/>
                </a:lnTo>
                <a:lnTo>
                  <a:pt x="0" y="3802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3684" y="2032318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Dictionaries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450" y="3070543"/>
            <a:ext cx="7196535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Dictionaries are a data structure in Python that store information in key-value pairs. 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Think of them as a real-world dictionary where you look up a word (the key) to find its definition (the value).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180" y="5354605"/>
            <a:ext cx="197555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Empathize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43544" y="2556193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Create Dictionary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62755" y="3227705"/>
            <a:ext cx="3772750" cy="222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1547" indent="-340774" lvl="1">
              <a:lnSpc>
                <a:spcPts val="4419"/>
              </a:lnSpc>
              <a:buAutoNum type="arabicPeriod" startAt="1"/>
            </a:pPr>
            <a:r>
              <a:rPr lang="en-US" sz="3156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Variable = </a:t>
            </a:r>
          </a:p>
          <a:p>
            <a:pPr algn="l" marL="681547" indent="-340774" lvl="1">
              <a:lnSpc>
                <a:spcPts val="4419"/>
              </a:lnSpc>
              <a:buAutoNum type="arabicPeriod" startAt="1"/>
            </a:pPr>
            <a:r>
              <a:rPr lang="en-US" sz="3156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{}</a:t>
            </a:r>
          </a:p>
          <a:p>
            <a:pPr algn="l" marL="681547" indent="-340774" lvl="1">
              <a:lnSpc>
                <a:spcPts val="4419"/>
              </a:lnSpc>
              <a:buAutoNum type="arabicPeriod" startAt="1"/>
            </a:pPr>
            <a:r>
              <a:rPr lang="en-US" sz="3156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: </a:t>
            </a:r>
          </a:p>
          <a:p>
            <a:pPr algn="l" marL="681547" indent="-340774" lvl="1">
              <a:lnSpc>
                <a:spcPts val="4419"/>
              </a:lnSpc>
              <a:spcBef>
                <a:spcPct val="0"/>
              </a:spcBef>
              <a:buAutoNum type="arabicPeriod" startAt="1"/>
            </a:pPr>
            <a:r>
              <a:rPr lang="en-US" sz="3156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Value 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86548" y="2556193"/>
            <a:ext cx="58600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72">
                <a:solidFill>
                  <a:srgbClr val="3474E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7033" y="5383180"/>
            <a:ext cx="15739866" cy="335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Adding and Modifying Entries:</a:t>
            </a:r>
          </a:p>
          <a:p>
            <a:pPr algn="l">
              <a:lnSpc>
                <a:spcPts val="3120"/>
              </a:lnSpc>
            </a:pPr>
            <a:r>
              <a:rPr lang="en-US" sz="2600" spc="-52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can add new key-value pairs or modify existing ones: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9205" y="3145205"/>
            <a:ext cx="7274996" cy="2981107"/>
          </a:xfrm>
          <a:custGeom>
            <a:avLst/>
            <a:gdLst/>
            <a:ahLst/>
            <a:cxnLst/>
            <a:rect r="r" b="b" t="t" l="l"/>
            <a:pathLst>
              <a:path h="2981107" w="7274996">
                <a:moveTo>
                  <a:pt x="0" y="0"/>
                </a:moveTo>
                <a:lnTo>
                  <a:pt x="7274996" y="0"/>
                </a:lnTo>
                <a:lnTo>
                  <a:pt x="7274996" y="2981107"/>
                </a:lnTo>
                <a:lnTo>
                  <a:pt x="0" y="2981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18" t="-17547" r="-10370" b="-278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9205" y="6407102"/>
            <a:ext cx="7274996" cy="3216314"/>
          </a:xfrm>
          <a:custGeom>
            <a:avLst/>
            <a:gdLst/>
            <a:ahLst/>
            <a:cxnLst/>
            <a:rect r="r" b="b" t="t" l="l"/>
            <a:pathLst>
              <a:path h="3216314" w="7274996">
                <a:moveTo>
                  <a:pt x="0" y="0"/>
                </a:moveTo>
                <a:lnTo>
                  <a:pt x="7274996" y="0"/>
                </a:lnTo>
                <a:lnTo>
                  <a:pt x="7274996" y="3216314"/>
                </a:lnTo>
                <a:lnTo>
                  <a:pt x="0" y="3216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00" t="-17191" r="-4416" b="-77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3684" y="6407102"/>
            <a:ext cx="8691261" cy="3259223"/>
          </a:xfrm>
          <a:custGeom>
            <a:avLst/>
            <a:gdLst/>
            <a:ahLst/>
            <a:cxnLst/>
            <a:rect r="r" b="b" t="t" l="l"/>
            <a:pathLst>
              <a:path h="3259223" w="8691261">
                <a:moveTo>
                  <a:pt x="0" y="0"/>
                </a:moveTo>
                <a:lnTo>
                  <a:pt x="8691260" y="0"/>
                </a:lnTo>
                <a:lnTo>
                  <a:pt x="8691260" y="3259223"/>
                </a:lnTo>
                <a:lnTo>
                  <a:pt x="0" y="3259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79" t="-7066" r="-2824" b="-37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3684" y="2032318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statements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3684" y="2934653"/>
            <a:ext cx="8529869" cy="278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statements are a fundamental control flow structure in programming languages, including Python. </a:t>
            </a:r>
          </a:p>
          <a:p>
            <a:pPr algn="l" marL="569725" indent="-284862" lvl="1">
              <a:lnSpc>
                <a:spcPts val="3694"/>
              </a:lnSpc>
              <a:spcBef>
                <a:spcPct val="0"/>
              </a:spcBef>
              <a:buFont typeface="Arial"/>
              <a:buChar char="•"/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They allow you to execute specific code blocks conditionally, based on whether a certain condition is true or false.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46659" y="2041843"/>
            <a:ext cx="7712641" cy="2980831"/>
          </a:xfrm>
          <a:custGeom>
            <a:avLst/>
            <a:gdLst/>
            <a:ahLst/>
            <a:cxnLst/>
            <a:rect r="r" b="b" t="t" l="l"/>
            <a:pathLst>
              <a:path h="2980831" w="7712641">
                <a:moveTo>
                  <a:pt x="0" y="0"/>
                </a:moveTo>
                <a:lnTo>
                  <a:pt x="7712641" y="0"/>
                </a:lnTo>
                <a:lnTo>
                  <a:pt x="7712641" y="2980831"/>
                </a:lnTo>
                <a:lnTo>
                  <a:pt x="0" y="2980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95984" y="5320373"/>
            <a:ext cx="4163316" cy="2724382"/>
          </a:xfrm>
          <a:custGeom>
            <a:avLst/>
            <a:gdLst/>
            <a:ahLst/>
            <a:cxnLst/>
            <a:rect r="r" b="b" t="t" l="l"/>
            <a:pathLst>
              <a:path h="2724382" w="4163316">
                <a:moveTo>
                  <a:pt x="0" y="0"/>
                </a:moveTo>
                <a:lnTo>
                  <a:pt x="4163316" y="0"/>
                </a:lnTo>
                <a:lnTo>
                  <a:pt x="4163316" y="2724382"/>
                </a:lnTo>
                <a:lnTo>
                  <a:pt x="0" y="272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25131" y="7187680"/>
            <a:ext cx="3639427" cy="2506307"/>
          </a:xfrm>
          <a:custGeom>
            <a:avLst/>
            <a:gdLst/>
            <a:ahLst/>
            <a:cxnLst/>
            <a:rect r="r" b="b" t="t" l="l"/>
            <a:pathLst>
              <a:path h="2506307" w="3639427">
                <a:moveTo>
                  <a:pt x="0" y="0"/>
                </a:moveTo>
                <a:lnTo>
                  <a:pt x="3639427" y="0"/>
                </a:lnTo>
                <a:lnTo>
                  <a:pt x="3639427" y="2506307"/>
                </a:lnTo>
                <a:lnTo>
                  <a:pt x="0" y="2506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364" t="-46605" r="-51914" b="-4045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3684" y="2032318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Loops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502" y="2934653"/>
            <a:ext cx="8988051" cy="744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loops are used to iterate over a sequence of elements, such as a list, tuple, string, or range. </a:t>
            </a:r>
          </a:p>
          <a:p>
            <a:pPr algn="l" marL="569725" indent="-284863" lvl="1">
              <a:lnSpc>
                <a:spcPts val="3694"/>
              </a:lnSpc>
              <a:buFont typeface="Arial"/>
              <a:buChar char="•"/>
            </a:pPr>
            <a:r>
              <a:rPr lang="en-US" sz="2638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They allow you to execute a block of code repeatedly for each item in the sequence.</a:t>
            </a:r>
          </a:p>
          <a:p>
            <a:pPr algn="l">
              <a:lnSpc>
                <a:spcPts val="3694"/>
              </a:lnSpc>
            </a:pPr>
          </a:p>
          <a:p>
            <a:pPr algn="l">
              <a:lnSpc>
                <a:spcPts val="3694"/>
              </a:lnSpc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Explanation:</a:t>
            </a:r>
          </a:p>
          <a:p>
            <a:pPr algn="l" marL="569725" indent="-284863" lvl="1">
              <a:lnSpc>
                <a:spcPts val="3694"/>
              </a:lnSpc>
              <a:buAutoNum type="arabicPeriod" startAt="1"/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Initialization: The loop starts with the first item in the sequence.</a:t>
            </a:r>
          </a:p>
          <a:p>
            <a:pPr algn="l" marL="569725" indent="-284863" lvl="1">
              <a:lnSpc>
                <a:spcPts val="3694"/>
              </a:lnSpc>
              <a:buAutoNum type="arabicPeriod" startAt="1"/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Condition: The loop continues as long as there are more items in the sequence.</a:t>
            </a:r>
          </a:p>
          <a:p>
            <a:pPr algn="l" marL="569725" indent="-284863" lvl="1">
              <a:lnSpc>
                <a:spcPts val="3694"/>
              </a:lnSpc>
              <a:buAutoNum type="arabicPeriod" startAt="1"/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Iteration: The code block is executed for the current item.</a:t>
            </a:r>
          </a:p>
          <a:p>
            <a:pPr algn="l" marL="569725" indent="-284863" lvl="1">
              <a:lnSpc>
                <a:spcPts val="3694"/>
              </a:lnSpc>
              <a:buAutoNum type="arabicPeriod" startAt="1"/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Increment: The loop moves to the next item in the sequence.</a:t>
            </a:r>
          </a:p>
          <a:p>
            <a:pPr algn="l">
              <a:lnSpc>
                <a:spcPts val="3694"/>
              </a:lnSpc>
            </a:pPr>
          </a:p>
          <a:p>
            <a:pPr algn="l">
              <a:lnSpc>
                <a:spcPts val="36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46659" y="2041843"/>
            <a:ext cx="7712641" cy="2980831"/>
          </a:xfrm>
          <a:custGeom>
            <a:avLst/>
            <a:gdLst/>
            <a:ahLst/>
            <a:cxnLst/>
            <a:rect r="r" b="b" t="t" l="l"/>
            <a:pathLst>
              <a:path h="2980831" w="7712641">
                <a:moveTo>
                  <a:pt x="0" y="0"/>
                </a:moveTo>
                <a:lnTo>
                  <a:pt x="7712641" y="0"/>
                </a:lnTo>
                <a:lnTo>
                  <a:pt x="7712641" y="2980831"/>
                </a:lnTo>
                <a:lnTo>
                  <a:pt x="0" y="2980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95984" y="5320373"/>
            <a:ext cx="4163316" cy="2724382"/>
          </a:xfrm>
          <a:custGeom>
            <a:avLst/>
            <a:gdLst/>
            <a:ahLst/>
            <a:cxnLst/>
            <a:rect r="r" b="b" t="t" l="l"/>
            <a:pathLst>
              <a:path h="2724382" w="4163316">
                <a:moveTo>
                  <a:pt x="0" y="0"/>
                </a:moveTo>
                <a:lnTo>
                  <a:pt x="4163316" y="0"/>
                </a:lnTo>
                <a:lnTo>
                  <a:pt x="4163316" y="2724382"/>
                </a:lnTo>
                <a:lnTo>
                  <a:pt x="0" y="272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25131" y="7187680"/>
            <a:ext cx="3639427" cy="2506307"/>
          </a:xfrm>
          <a:custGeom>
            <a:avLst/>
            <a:gdLst/>
            <a:ahLst/>
            <a:cxnLst/>
            <a:rect r="r" b="b" t="t" l="l"/>
            <a:pathLst>
              <a:path h="2506307" w="3639427">
                <a:moveTo>
                  <a:pt x="0" y="0"/>
                </a:moveTo>
                <a:lnTo>
                  <a:pt x="3639427" y="0"/>
                </a:lnTo>
                <a:lnTo>
                  <a:pt x="3639427" y="2506307"/>
                </a:lnTo>
                <a:lnTo>
                  <a:pt x="0" y="2506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364" t="-46605" r="-51914" b="-4045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3684" y="2032318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Loops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502" y="2934653"/>
            <a:ext cx="8988051" cy="744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4"/>
              </a:lnSpc>
            </a:pPr>
            <a:r>
              <a:rPr lang="en-US" sz="2638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loops are used to iterate over a sequence of elements, such as a list, tuple, string, or range. </a:t>
            </a:r>
          </a:p>
          <a:p>
            <a:pPr algn="l" marL="569725" indent="-284863" lvl="1">
              <a:lnSpc>
                <a:spcPts val="3694"/>
              </a:lnSpc>
              <a:buFont typeface="Arial"/>
              <a:buChar char="•"/>
            </a:pPr>
            <a:r>
              <a:rPr lang="en-US" sz="2638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They allow you to execute a block of code repeatedly for each item in the sequence.</a:t>
            </a:r>
          </a:p>
          <a:p>
            <a:pPr algn="l">
              <a:lnSpc>
                <a:spcPts val="3694"/>
              </a:lnSpc>
            </a:pPr>
          </a:p>
          <a:p>
            <a:pPr algn="l">
              <a:lnSpc>
                <a:spcPts val="3694"/>
              </a:lnSpc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Explanation:</a:t>
            </a:r>
          </a:p>
          <a:p>
            <a:pPr algn="l" marL="569725" indent="-284863" lvl="1">
              <a:lnSpc>
                <a:spcPts val="3694"/>
              </a:lnSpc>
              <a:buAutoNum type="arabicPeriod" startAt="1"/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Initialization: The loop starts with the first item in the sequence.</a:t>
            </a:r>
          </a:p>
          <a:p>
            <a:pPr algn="l" marL="569725" indent="-284863" lvl="1">
              <a:lnSpc>
                <a:spcPts val="3694"/>
              </a:lnSpc>
              <a:buAutoNum type="arabicPeriod" startAt="1"/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Condition: The loop continues as long as there are more items in the sequence.</a:t>
            </a:r>
          </a:p>
          <a:p>
            <a:pPr algn="l" marL="569725" indent="-284863" lvl="1">
              <a:lnSpc>
                <a:spcPts val="3694"/>
              </a:lnSpc>
              <a:buAutoNum type="arabicPeriod" startAt="1"/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Iteration: The code block is executed for the current item.</a:t>
            </a:r>
          </a:p>
          <a:p>
            <a:pPr algn="l" marL="569725" indent="-284863" lvl="1">
              <a:lnSpc>
                <a:spcPts val="3694"/>
              </a:lnSpc>
              <a:buAutoNum type="arabicPeriod" startAt="1"/>
            </a:pPr>
            <a:r>
              <a:rPr lang="en-US" sz="263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Increment: The loop moves to the next item in the sequence.</a:t>
            </a:r>
          </a:p>
          <a:p>
            <a:pPr algn="l">
              <a:lnSpc>
                <a:spcPts val="3694"/>
              </a:lnSpc>
            </a:pPr>
          </a:p>
          <a:p>
            <a:pPr algn="l">
              <a:lnSpc>
                <a:spcPts val="36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65831" y="2041843"/>
            <a:ext cx="11646668" cy="4743120"/>
          </a:xfrm>
          <a:custGeom>
            <a:avLst/>
            <a:gdLst/>
            <a:ahLst/>
            <a:cxnLst/>
            <a:rect r="r" b="b" t="t" l="l"/>
            <a:pathLst>
              <a:path h="4743120" w="11646668">
                <a:moveTo>
                  <a:pt x="0" y="0"/>
                </a:moveTo>
                <a:lnTo>
                  <a:pt x="11646667" y="0"/>
                </a:lnTo>
                <a:lnTo>
                  <a:pt x="11646667" y="4743119"/>
                </a:lnTo>
                <a:lnTo>
                  <a:pt x="0" y="4743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15" r="0" b="-60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450" y="2906199"/>
            <a:ext cx="3070417" cy="3600761"/>
          </a:xfrm>
          <a:custGeom>
            <a:avLst/>
            <a:gdLst/>
            <a:ahLst/>
            <a:cxnLst/>
            <a:rect r="r" b="b" t="t" l="l"/>
            <a:pathLst>
              <a:path h="3600761" w="3070417">
                <a:moveTo>
                  <a:pt x="0" y="0"/>
                </a:moveTo>
                <a:lnTo>
                  <a:pt x="3070417" y="0"/>
                </a:lnTo>
                <a:lnTo>
                  <a:pt x="3070417" y="3600761"/>
                </a:lnTo>
                <a:lnTo>
                  <a:pt x="0" y="360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006" y="7175327"/>
            <a:ext cx="15030092" cy="208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  <a:spcBef>
                <a:spcPct val="0"/>
              </a:spcBef>
            </a:pPr>
            <a:r>
              <a:rPr lang="en-US" b="true" sz="23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Key Points:</a:t>
            </a:r>
          </a:p>
          <a:p>
            <a:pPr algn="l" marL="511294" indent="-255647" lvl="1">
              <a:lnSpc>
                <a:spcPts val="3315"/>
              </a:lnSpc>
              <a:spcBef>
                <a:spcPct val="0"/>
              </a:spcBef>
              <a:buFont typeface="Arial"/>
              <a:buChar char="•"/>
            </a:pPr>
            <a:r>
              <a:rPr lang="en-US" sz="23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Indentation: The code within the loop must be indented.</a:t>
            </a:r>
          </a:p>
          <a:p>
            <a:pPr algn="l" marL="511294" indent="-255647" lvl="1">
              <a:lnSpc>
                <a:spcPts val="3315"/>
              </a:lnSpc>
              <a:spcBef>
                <a:spcPct val="0"/>
              </a:spcBef>
              <a:buFont typeface="Arial"/>
              <a:buChar char="•"/>
            </a:pPr>
            <a:r>
              <a:rPr lang="en-US" sz="23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Flexibility: For loops can be used with various data structures.</a:t>
            </a:r>
          </a:p>
          <a:p>
            <a:pPr algn="l" marL="511294" indent="-255647" lvl="1">
              <a:lnSpc>
                <a:spcPts val="3315"/>
              </a:lnSpc>
              <a:spcBef>
                <a:spcPct val="0"/>
              </a:spcBef>
              <a:buFont typeface="Arial"/>
              <a:buChar char="•"/>
            </a:pPr>
            <a:r>
              <a:rPr lang="en-US" sz="23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Efficiency: They provide a concise way to process sequences.</a:t>
            </a:r>
          </a:p>
          <a:p>
            <a:pPr algn="l" marL="511294" indent="-255647" lvl="1">
              <a:lnSpc>
                <a:spcPts val="3315"/>
              </a:lnSpc>
              <a:spcBef>
                <a:spcPct val="0"/>
              </a:spcBef>
              <a:buFont typeface="Arial"/>
              <a:buChar char="•"/>
            </a:pPr>
            <a:r>
              <a:rPr lang="en-US" sz="23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Control Flow: You can use break to exit the loop early or continue to skip to the next iteration.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450" y="2032318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Loops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5502" y="3108643"/>
            <a:ext cx="6708149" cy="4354412"/>
          </a:xfrm>
          <a:custGeom>
            <a:avLst/>
            <a:gdLst/>
            <a:ahLst/>
            <a:cxnLst/>
            <a:rect r="r" b="b" t="t" l="l"/>
            <a:pathLst>
              <a:path h="4354412" w="6708149">
                <a:moveTo>
                  <a:pt x="0" y="0"/>
                </a:moveTo>
                <a:lnTo>
                  <a:pt x="6708148" y="0"/>
                </a:lnTo>
                <a:lnTo>
                  <a:pt x="6708148" y="4354412"/>
                </a:lnTo>
                <a:lnTo>
                  <a:pt x="0" y="435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5502" y="7680614"/>
            <a:ext cx="2698463" cy="2023847"/>
          </a:xfrm>
          <a:custGeom>
            <a:avLst/>
            <a:gdLst/>
            <a:ahLst/>
            <a:cxnLst/>
            <a:rect r="r" b="b" t="t" l="l"/>
            <a:pathLst>
              <a:path h="2023847" w="2698463">
                <a:moveTo>
                  <a:pt x="0" y="0"/>
                </a:moveTo>
                <a:lnTo>
                  <a:pt x="2698463" y="0"/>
                </a:lnTo>
                <a:lnTo>
                  <a:pt x="2698463" y="2023847"/>
                </a:lnTo>
                <a:lnTo>
                  <a:pt x="0" y="2023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5502" y="2033773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Filtering a List: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9840" y="1482779"/>
            <a:ext cx="9522659" cy="852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  <a:spcBef>
                <a:spcPct val="0"/>
              </a:spcBef>
            </a:pP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b="true" sz="1752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1. Initializing the Lists: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numbers = [1, 2... 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creates a list named numbers containing integers from 1 to 10.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odd_numbers = []: 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creates an empty list named odd_numbers to store the odd numbers.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b="true" sz="1752">
                <a:solidFill>
                  <a:srgbClr val="FFFFF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2. Iterating Over the Numbers: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number in numbers: 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line starts a for loop. It iterates over each number in the numbers list, assigning the current number to the variable number in each iteration.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b="true" sz="1752">
                <a:solidFill>
                  <a:srgbClr val="FFFFF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3. Checking for Odd Numbers: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number % 2 != 0: 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line checks if the current number is odd. The modulo operator (%) calculates the remainder when number is divided by 2. If the remainder is not 0, the number is odd.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b="true" sz="1752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4. Appending Odd Numbers to the List: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odd_numbers.append(number): 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If the number is odd, this line adds it to the odd_numbers list using the append() method.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b="true" sz="1752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5. Printing the Odd Numbers: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print(odd_numbers): 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line prints the final odd_numbers list, which now contains only the odd numbers from the original list.</a:t>
            </a:r>
          </a:p>
          <a:p>
            <a:pPr algn="l">
              <a:lnSpc>
                <a:spcPts val="24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5502" y="2899878"/>
            <a:ext cx="6524729" cy="2015253"/>
          </a:xfrm>
          <a:custGeom>
            <a:avLst/>
            <a:gdLst/>
            <a:ahLst/>
            <a:cxnLst/>
            <a:rect r="r" b="b" t="t" l="l"/>
            <a:pathLst>
              <a:path h="2015253" w="6524729">
                <a:moveTo>
                  <a:pt x="0" y="0"/>
                </a:moveTo>
                <a:lnTo>
                  <a:pt x="6524729" y="0"/>
                </a:lnTo>
                <a:lnTo>
                  <a:pt x="6524729" y="2015252"/>
                </a:lnTo>
                <a:lnTo>
                  <a:pt x="0" y="2015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64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5502" y="7481994"/>
            <a:ext cx="6524729" cy="1774726"/>
          </a:xfrm>
          <a:custGeom>
            <a:avLst/>
            <a:gdLst/>
            <a:ahLst/>
            <a:cxnLst/>
            <a:rect r="r" b="b" t="t" l="l"/>
            <a:pathLst>
              <a:path h="1774726" w="6524729">
                <a:moveTo>
                  <a:pt x="0" y="0"/>
                </a:moveTo>
                <a:lnTo>
                  <a:pt x="6524729" y="0"/>
                </a:lnTo>
                <a:lnTo>
                  <a:pt x="6524729" y="1774727"/>
                </a:lnTo>
                <a:lnTo>
                  <a:pt x="0" y="1774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7033" y="1905976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Filtering a List: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02597" y="2284730"/>
            <a:ext cx="9785690" cy="736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6"/>
              </a:lnSpc>
              <a:spcBef>
                <a:spcPct val="0"/>
              </a:spcBef>
            </a:pP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1. Initializing Lists:</a:t>
            </a:r>
          </a:p>
          <a:p>
            <a:pPr algn="l" marL="360325" indent="-180163" lvl="1">
              <a:lnSpc>
                <a:spcPts val="2336"/>
              </a:lnSpc>
              <a:spcBef>
                <a:spcPct val="0"/>
              </a:spcBef>
              <a:buFont typeface="Arial"/>
              <a:buChar char="•"/>
            </a:pP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 = [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"Alice"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"Bob",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"Charlie"]: </a:t>
            </a:r>
          </a:p>
          <a:p>
            <a:pPr algn="l" marL="720650" indent="-240217" lvl="2">
              <a:lnSpc>
                <a:spcPts val="2336"/>
              </a:lnSpc>
              <a:spcBef>
                <a:spcPct val="0"/>
              </a:spcBef>
              <a:buFont typeface="Arial"/>
              <a:buChar char="⚬"/>
            </a:pP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creates a list named 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 containing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three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am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s.</a:t>
            </a:r>
          </a:p>
          <a:p>
            <a:pPr algn="l" marL="360325" indent="-180163" lvl="1">
              <a:lnSpc>
                <a:spcPts val="2336"/>
              </a:lnSpc>
              <a:spcBef>
                <a:spcPct val="0"/>
              </a:spcBef>
              <a:buFont typeface="Arial"/>
              <a:buChar char="•"/>
            </a:pP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 = [25, 30, 28]: </a:t>
            </a:r>
          </a:p>
          <a:p>
            <a:pPr algn="l" marL="720650" indent="-240217" lvl="2">
              <a:lnSpc>
                <a:spcPts val="2336"/>
              </a:lnSpc>
              <a:spcBef>
                <a:spcPct val="0"/>
              </a:spcBef>
              <a:buFont typeface="Arial"/>
              <a:buChar char="⚬"/>
            </a:pP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c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eate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list na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ed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ages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aining three c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rresponding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ages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</a:p>
          <a:p>
            <a:pPr algn="l">
              <a:lnSpc>
                <a:spcPts val="2336"/>
              </a:lnSpc>
              <a:spcBef>
                <a:spcPct val="0"/>
              </a:spcBef>
            </a:pP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2. Creati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n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 an E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pty Dictiona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y:</a:t>
            </a:r>
          </a:p>
          <a:p>
            <a:pPr algn="l" marL="360325" indent="-180163" lvl="1">
              <a:lnSpc>
                <a:spcPts val="2336"/>
              </a:lnSpc>
              <a:spcBef>
                <a:spcPct val="0"/>
              </a:spcBef>
              <a:buFont typeface="Arial"/>
              <a:buChar char="•"/>
            </a:pP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people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{}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</a:p>
          <a:p>
            <a:pPr algn="l" marL="720650" indent="-240217" lvl="2">
              <a:lnSpc>
                <a:spcPts val="2336"/>
              </a:lnSpc>
              <a:spcBef>
                <a:spcPct val="0"/>
              </a:spcBef>
              <a:buFont typeface="Arial"/>
              <a:buChar char="⚬"/>
            </a:pP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creates an empty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ionary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named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ple. A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ictionary is a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ata struct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hat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store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 key-value pairs. In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 cas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 will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 keys, and the ages will be the value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s.</a:t>
            </a:r>
          </a:p>
          <a:p>
            <a:pPr algn="l">
              <a:lnSpc>
                <a:spcPts val="2336"/>
              </a:lnSpc>
              <a:spcBef>
                <a:spcPct val="0"/>
              </a:spcBef>
            </a:pP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3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. Iterating Over the 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List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s:</a:t>
            </a:r>
          </a:p>
          <a:p>
            <a:pPr algn="l" marL="360325" indent="-180163" lvl="1">
              <a:lnSpc>
                <a:spcPts val="2336"/>
              </a:lnSpc>
              <a:spcBef>
                <a:spcPct val="0"/>
              </a:spcBef>
              <a:buFont typeface="Arial"/>
              <a:buChar char="•"/>
            </a:pP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in 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ge(len(na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)):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</a:p>
          <a:p>
            <a:pPr algn="l" marL="720650" indent="-240217" lvl="2">
              <a:lnSpc>
                <a:spcPts val="2336"/>
              </a:lnSpc>
              <a:spcBef>
                <a:spcPct val="0"/>
              </a:spcBef>
              <a:buFont typeface="Arial"/>
              <a:buChar char="⚬"/>
            </a:pP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line starts a for loop.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range(len(names)) par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gen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erates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 of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number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from 0 to 2 (the le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gth of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 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mes list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 1).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loop ite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ates ove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ach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number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 this sequence, assigning it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 the variable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in each iteration.</a:t>
            </a:r>
          </a:p>
          <a:p>
            <a:pPr algn="l">
              <a:lnSpc>
                <a:spcPts val="2336"/>
              </a:lnSpc>
              <a:spcBef>
                <a:spcPct val="0"/>
              </a:spcBef>
            </a:pP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4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. 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Populat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ing 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Dictiona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y</a:t>
            </a:r>
            <a:r>
              <a:rPr lang="en-US" b="true" sz="1668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:</a:t>
            </a:r>
          </a:p>
          <a:p>
            <a:pPr algn="l" marL="360325" indent="-180163" lvl="1">
              <a:lnSpc>
                <a:spcPts val="2336"/>
              </a:lnSpc>
              <a:spcBef>
                <a:spcPct val="0"/>
              </a:spcBef>
              <a:buFont typeface="Arial"/>
              <a:buChar char="•"/>
            </a:pP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people[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s[i]]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ages[i]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</a:p>
          <a:p>
            <a:pPr algn="l" marL="720650" indent="-240217" lvl="2">
              <a:lnSpc>
                <a:spcPts val="2336"/>
              </a:lnSpc>
              <a:spcBef>
                <a:spcPct val="0"/>
              </a:spcBef>
              <a:buFont typeface="Arial"/>
              <a:buChar char="⚬"/>
            </a:pP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line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y-val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dic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 iter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ion.</a:t>
            </a:r>
          </a:p>
          <a:p>
            <a:pPr algn="l" marL="360325" indent="-180163" lvl="1">
              <a:lnSpc>
                <a:spcPts val="2336"/>
              </a:lnSpc>
              <a:spcBef>
                <a:spcPct val="0"/>
              </a:spcBef>
              <a:buFont typeface="Arial"/>
              <a:buChar char="•"/>
            </a:pP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nam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[i]: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</a:p>
          <a:p>
            <a:pPr algn="l" marL="720650" indent="-240217" lvl="2">
              <a:lnSpc>
                <a:spcPts val="2336"/>
              </a:lnSpc>
              <a:spcBef>
                <a:spcPct val="0"/>
              </a:spcBef>
              <a:buFont typeface="Arial"/>
              <a:buChar char="⚬"/>
            </a:pP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 acc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 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 inde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 the 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</a:p>
          <a:p>
            <a:pPr algn="l" marL="360325" indent="-180163" lvl="1">
              <a:lnSpc>
                <a:spcPts val="2336"/>
              </a:lnSpc>
              <a:spcBef>
                <a:spcPct val="0"/>
              </a:spcBef>
              <a:buFont typeface="Arial"/>
              <a:buChar char="•"/>
            </a:pP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s[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]:</a:t>
            </a:r>
            <a:r>
              <a:rPr lang="en-US" sz="1668">
                <a:solidFill>
                  <a:srgbClr val="5CE1E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</a:p>
          <a:p>
            <a:pPr algn="l" marL="720650" indent="-240217" lvl="2">
              <a:lnSpc>
                <a:spcPts val="2336"/>
              </a:lnSpc>
              <a:spcBef>
                <a:spcPct val="0"/>
              </a:spcBef>
              <a:buFont typeface="Arial"/>
              <a:buChar char="⚬"/>
            </a:pP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rt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acc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esse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 list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</a:p>
          <a:p>
            <a:pPr algn="l" marL="720650" indent="-240217" lvl="2">
              <a:lnSpc>
                <a:spcPts val="2336"/>
              </a:lnSpc>
              <a:spcBef>
                <a:spcPct val="0"/>
              </a:spcBef>
              <a:buFont typeface="Arial"/>
              <a:buChar char="⚬"/>
            </a:pP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key-val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 pa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dd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ed to the di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y,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her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 name is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an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ag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 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ue</a:t>
            </a:r>
            <a:r>
              <a:rPr lang="en-US" sz="1668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</a:p>
          <a:p>
            <a:pPr algn="l">
              <a:lnSpc>
                <a:spcPts val="233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75502" y="2899878"/>
            <a:ext cx="6524729" cy="2407251"/>
          </a:xfrm>
          <a:custGeom>
            <a:avLst/>
            <a:gdLst/>
            <a:ahLst/>
            <a:cxnLst/>
            <a:rect r="r" b="b" t="t" l="l"/>
            <a:pathLst>
              <a:path h="2407251" w="6524729">
                <a:moveTo>
                  <a:pt x="0" y="0"/>
                </a:moveTo>
                <a:lnTo>
                  <a:pt x="6524729" y="0"/>
                </a:lnTo>
                <a:lnTo>
                  <a:pt x="6524729" y="2407251"/>
                </a:lnTo>
                <a:lnTo>
                  <a:pt x="0" y="2407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121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5502" y="2899878"/>
            <a:ext cx="6524729" cy="2781307"/>
          </a:xfrm>
          <a:custGeom>
            <a:avLst/>
            <a:gdLst/>
            <a:ahLst/>
            <a:cxnLst/>
            <a:rect r="r" b="b" t="t" l="l"/>
            <a:pathLst>
              <a:path h="2781307" w="6524729">
                <a:moveTo>
                  <a:pt x="0" y="0"/>
                </a:moveTo>
                <a:lnTo>
                  <a:pt x="6524729" y="0"/>
                </a:lnTo>
                <a:lnTo>
                  <a:pt x="6524729" y="2781306"/>
                </a:lnTo>
                <a:lnTo>
                  <a:pt x="0" y="2781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684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5502" y="2899878"/>
            <a:ext cx="6524729" cy="3204698"/>
          </a:xfrm>
          <a:custGeom>
            <a:avLst/>
            <a:gdLst/>
            <a:ahLst/>
            <a:cxnLst/>
            <a:rect r="r" b="b" t="t" l="l"/>
            <a:pathLst>
              <a:path h="3204698" w="6524729">
                <a:moveTo>
                  <a:pt x="0" y="0"/>
                </a:moveTo>
                <a:lnTo>
                  <a:pt x="6524729" y="0"/>
                </a:lnTo>
                <a:lnTo>
                  <a:pt x="6524729" y="3204697"/>
                </a:lnTo>
                <a:lnTo>
                  <a:pt x="0" y="320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612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75502" y="2853047"/>
            <a:ext cx="6524729" cy="4362247"/>
          </a:xfrm>
          <a:custGeom>
            <a:avLst/>
            <a:gdLst/>
            <a:ahLst/>
            <a:cxnLst/>
            <a:rect r="r" b="b" t="t" l="l"/>
            <a:pathLst>
              <a:path h="4362247" w="6524729">
                <a:moveTo>
                  <a:pt x="0" y="0"/>
                </a:moveTo>
                <a:lnTo>
                  <a:pt x="6524729" y="0"/>
                </a:lnTo>
                <a:lnTo>
                  <a:pt x="6524729" y="4362247"/>
                </a:lnTo>
                <a:lnTo>
                  <a:pt x="0" y="436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4450" y="2821312"/>
            <a:ext cx="15944850" cy="727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A6A6A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The Point of Libraries: A Code-Level Perspective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 programming, libraries are collections of pre-written code that you can reuse in your own projects. Think of them as toolboxes filled with specialized tools. By using libraries, you can:</a:t>
            </a:r>
          </a:p>
          <a:p>
            <a:pPr algn="l">
              <a:lnSpc>
                <a:spcPts val="3219"/>
              </a:lnSpc>
            </a:pP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A6A6A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Reusability:</a:t>
            </a:r>
            <a:r>
              <a:rPr lang="en-US" sz="2299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Libraries provide ready-made functions and classes for common tasks, eliminating the need to write code from scratch.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A6A6A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Efficiency: </a:t>
            </a:r>
            <a:r>
              <a:rPr lang="en-US" sz="2299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Library functions are often highly optimized, leading to faster and more efficient code.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A6A6A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Community-Driven: </a:t>
            </a:r>
            <a:r>
              <a:rPr lang="en-US" sz="2299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Many libraries are developed and maintained by large communities of experienced programmers.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A6A6A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Quality Assurance: </a:t>
            </a:r>
            <a:r>
              <a:rPr lang="en-US" sz="2299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These libraries are often thoroughly tested and debugged, reducing the risk of errors in your own code.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99">
                <a:solidFill>
                  <a:srgbClr val="A6A6A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Complex Functionality: </a:t>
            </a:r>
            <a:r>
              <a:rPr lang="en-US" sz="2299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can tackle complex problems by using libraries that provide specialized solutions.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99">
                <a:solidFill>
                  <a:srgbClr val="A6A6A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Consistent Code:</a:t>
            </a:r>
            <a:r>
              <a:rPr lang="en-US" sz="2299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Libraries often enforce coding standards and best practices.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4067" y="1885346"/>
            <a:ext cx="15739866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-81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Libraries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4067" y="3114071"/>
            <a:ext cx="15377042" cy="679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1"/>
              </a:lnSpc>
            </a:pPr>
            <a:r>
              <a:rPr lang="en-US" sz="2172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Matplotlib is a powerful and versatile Python library designed to create a wide range of static, animated, and interactive visualizations. It provides a flexible interface for customizing plots, making it a go-to tool for data scientists, engineers, and researchers.</a:t>
            </a:r>
          </a:p>
          <a:p>
            <a:pPr algn="l">
              <a:lnSpc>
                <a:spcPts val="3041"/>
              </a:lnSpc>
            </a:pPr>
          </a:p>
          <a:p>
            <a:pPr algn="l">
              <a:lnSpc>
                <a:spcPts val="3041"/>
              </a:lnSpc>
            </a:pP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Diverse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ypes:</a:t>
            </a:r>
          </a:p>
          <a:p>
            <a:pPr algn="l" marL="469014" indent="-234507" lvl="1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ts: Vis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alize tre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nd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 and p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ter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or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across cat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ri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es.</a:t>
            </a:r>
          </a:p>
          <a:p>
            <a:pPr algn="l" marL="469014" indent="-234507" lvl="1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tter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ts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Explor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 re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on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ships b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tween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tw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 numerical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variables.</a:t>
            </a:r>
          </a:p>
          <a:p>
            <a:pPr algn="l" marL="469014" indent="-234507" lvl="1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Bar Charts: C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omp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are c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eg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rical data u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sin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bars.</a:t>
            </a:r>
          </a:p>
          <a:p>
            <a:pPr algn="l" marL="469014" indent="-234507" lvl="1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His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grams: A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alyze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ibuti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 of n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meri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 data.</a:t>
            </a:r>
          </a:p>
          <a:p>
            <a:pPr algn="l" marL="469014" indent="-234507" lvl="1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Pi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Chart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Show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 co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osi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ion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of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tego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ic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</a:p>
          <a:p>
            <a:pPr algn="l" marL="469014" indent="-234507" lvl="1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Box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Pl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ts: Vis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ize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ib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tion of data, in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ding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liers.</a:t>
            </a:r>
          </a:p>
          <a:p>
            <a:pPr algn="l" marL="469014" indent="-234507" lvl="1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maps: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epresent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data in a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m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atrix format, with color-coded val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es.</a:t>
            </a:r>
          </a:p>
          <a:p>
            <a:pPr algn="l" marL="469014" indent="-234507" lvl="1">
              <a:lnSpc>
                <a:spcPts val="3041"/>
              </a:lnSpc>
              <a:buFont typeface="Arial"/>
              <a:buChar char="•"/>
            </a:pP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3D P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s: Create three-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dimensional 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visu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lizations fo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complex d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</a:t>
            </a:r>
            <a:r>
              <a:rPr lang="en-US" sz="2172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</a:p>
          <a:p>
            <a:pPr algn="l">
              <a:lnSpc>
                <a:spcPts val="3041"/>
              </a:lnSpc>
            </a:pPr>
          </a:p>
          <a:p>
            <a:pPr algn="l">
              <a:lnSpc>
                <a:spcPts val="3041"/>
              </a:lnSpc>
            </a:pPr>
            <a:r>
              <a:rPr lang="en-US" sz="2172" b="true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Key Features of NumPy:</a:t>
            </a:r>
          </a:p>
          <a:p>
            <a:pPr algn="l" marL="469014" indent="-234507" lvl="1">
              <a:lnSpc>
                <a:spcPts val="3041"/>
              </a:lnSpc>
              <a:buFont typeface="Arial"/>
              <a:buChar char="•"/>
            </a:pPr>
            <a:r>
              <a:rPr lang="en-US" b="true" sz="2172">
                <a:solidFill>
                  <a:srgbClr val="A6A6A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Customization and Style:</a:t>
            </a:r>
          </a:p>
          <a:p>
            <a:pPr algn="l" marL="469014" indent="-234507" lvl="1">
              <a:lnSpc>
                <a:spcPts val="3041"/>
              </a:lnSpc>
              <a:spcBef>
                <a:spcPct val="0"/>
              </a:spcBef>
              <a:buFont typeface="Arial"/>
              <a:buChar char="•"/>
            </a:pPr>
            <a:r>
              <a:rPr lang="en-US" sz="2172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Integration with Other Libraries:</a:t>
            </a:r>
          </a:p>
          <a:p>
            <a:pPr algn="l">
              <a:lnSpc>
                <a:spcPts val="266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4067" y="1885346"/>
            <a:ext cx="15739866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-81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Libraries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89692" y="372697"/>
            <a:ext cx="11375983" cy="9541606"/>
          </a:xfrm>
          <a:custGeom>
            <a:avLst/>
            <a:gdLst/>
            <a:ahLst/>
            <a:cxnLst/>
            <a:rect r="r" b="b" t="t" l="l"/>
            <a:pathLst>
              <a:path h="9541606" w="11375983">
                <a:moveTo>
                  <a:pt x="0" y="0"/>
                </a:moveTo>
                <a:lnTo>
                  <a:pt x="11375983" y="0"/>
                </a:lnTo>
                <a:lnTo>
                  <a:pt x="11375983" y="9541606"/>
                </a:lnTo>
                <a:lnTo>
                  <a:pt x="0" y="9541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1858" y="1892589"/>
            <a:ext cx="3530959" cy="2268684"/>
          </a:xfrm>
          <a:custGeom>
            <a:avLst/>
            <a:gdLst/>
            <a:ahLst/>
            <a:cxnLst/>
            <a:rect r="r" b="b" t="t" l="l"/>
            <a:pathLst>
              <a:path h="2268684" w="3530959">
                <a:moveTo>
                  <a:pt x="0" y="0"/>
                </a:moveTo>
                <a:lnTo>
                  <a:pt x="3530959" y="0"/>
                </a:lnTo>
                <a:lnTo>
                  <a:pt x="3530959" y="2268684"/>
                </a:lnTo>
                <a:lnTo>
                  <a:pt x="0" y="2268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312838" y="7567043"/>
            <a:ext cx="2199661" cy="197969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GitHub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88842" y="5615525"/>
            <a:ext cx="7910316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800" spc="-156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Walk Through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7584" y="3388669"/>
            <a:ext cx="7482516" cy="184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9"/>
              </a:lnSpc>
            </a:pPr>
            <a:r>
              <a:rPr lang="en-US" sz="108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GitHub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53345" y="7350556"/>
            <a:ext cx="791031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spc="-115" u="sng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3" tooltip="https://github.com"/>
              </a:rPr>
              <a:t>Click here for github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4450" y="2773687"/>
            <a:ext cx="15377042" cy="617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Pandas: Data Analysis and Manipulation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Pandas builds on top of NumPy, providing high-performance, easy-to-use data structures and data analysis tools.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Key Features of Pandas: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Series and DataFrames: </a:t>
            </a:r>
            <a:r>
              <a:rPr lang="en-US" sz="2399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Two primary data structures</a:t>
            </a:r>
          </a:p>
          <a:p>
            <a:pPr algn="l" marL="1036317" indent="-345439" lvl="2">
              <a:lnSpc>
                <a:spcPts val="3359"/>
              </a:lnSpc>
              <a:buFont typeface="Arial"/>
              <a:buChar char="⚬"/>
            </a:pPr>
            <a:r>
              <a:rPr lang="en-US" b="true" sz="2399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Series: </a:t>
            </a:r>
            <a:r>
              <a:rPr lang="en-US" sz="2399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One-dimensional array with labels.</a:t>
            </a:r>
          </a:p>
          <a:p>
            <a:pPr algn="l" marL="1036317" indent="-345439" lvl="2">
              <a:lnSpc>
                <a:spcPts val="3359"/>
              </a:lnSpc>
              <a:buFont typeface="Arial"/>
              <a:buChar char="⚬"/>
            </a:pPr>
            <a:r>
              <a:rPr lang="en-US" b="true" sz="2399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DataFrame: </a:t>
            </a:r>
            <a:r>
              <a:rPr lang="en-US" sz="2399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Two-dimensional labeled data structure, similar to a spreadsheet.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</a:t>
            </a:r>
            <a:r>
              <a:rPr lang="en-US" b="true" sz="2399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ata Import/Export: </a:t>
            </a:r>
            <a:r>
              <a:rPr lang="en-US" sz="2399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Read data from various file formats (CSV, Excel, JSON, etc.) and write data to different formats.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b="true" sz="2399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</a:t>
            </a:r>
            <a:r>
              <a:rPr lang="en-US" b="true" sz="2399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ata Cleaning and Preparation: </a:t>
            </a:r>
            <a:r>
              <a:rPr lang="en-US" sz="2399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Handle missing values, outliers, and inconsistencies.</a:t>
            </a:r>
          </a:p>
          <a:p>
            <a:pPr algn="l" marL="518158" indent="-259079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99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Dat</a:t>
            </a:r>
            <a:r>
              <a:rPr lang="en-US" b="true" sz="2399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 Analysis: </a:t>
            </a:r>
            <a:r>
              <a:rPr lang="en-US" sz="2399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Perform statistical calculations, filtering, sorting, and groupi</a:t>
            </a:r>
            <a:r>
              <a:rPr lang="en-US" sz="2399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ng operations.</a:t>
            </a:r>
          </a:p>
          <a:p>
            <a:pPr algn="l" marL="518158" indent="-259079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99">
                <a:solidFill>
                  <a:srgbClr val="D9D9D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Data Visualization: </a:t>
            </a:r>
            <a:r>
              <a:rPr lang="en-US" sz="2399">
                <a:solidFill>
                  <a:srgbClr val="D9D9D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Create informative visualizations using built-in plotting functions or external libraries like Matplotlib and Seaborn.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4067" y="1885346"/>
            <a:ext cx="15739866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spc="-81" b="true">
                <a:solidFill>
                  <a:srgbClr val="A6A6A6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Libraries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5502" y="536521"/>
            <a:ext cx="10913598" cy="9537502"/>
          </a:xfrm>
          <a:custGeom>
            <a:avLst/>
            <a:gdLst/>
            <a:ahLst/>
            <a:cxnLst/>
            <a:rect r="r" b="b" t="t" l="l"/>
            <a:pathLst>
              <a:path h="9537502" w="10913598">
                <a:moveTo>
                  <a:pt x="0" y="0"/>
                </a:moveTo>
                <a:lnTo>
                  <a:pt x="10913598" y="0"/>
                </a:lnTo>
                <a:lnTo>
                  <a:pt x="10913598" y="9537502"/>
                </a:lnTo>
                <a:lnTo>
                  <a:pt x="0" y="953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8" r="0" b="-363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32301" y="1520879"/>
            <a:ext cx="10628940" cy="1089466"/>
          </a:xfrm>
          <a:custGeom>
            <a:avLst/>
            <a:gdLst/>
            <a:ahLst/>
            <a:cxnLst/>
            <a:rect r="r" b="b" t="t" l="l"/>
            <a:pathLst>
              <a:path h="1089466" w="10628940">
                <a:moveTo>
                  <a:pt x="0" y="0"/>
                </a:moveTo>
                <a:lnTo>
                  <a:pt x="10628940" y="0"/>
                </a:lnTo>
                <a:lnTo>
                  <a:pt x="10628940" y="1089467"/>
                </a:lnTo>
                <a:lnTo>
                  <a:pt x="0" y="1089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32301" y="3147812"/>
            <a:ext cx="9456218" cy="602834"/>
          </a:xfrm>
          <a:custGeom>
            <a:avLst/>
            <a:gdLst/>
            <a:ahLst/>
            <a:cxnLst/>
            <a:rect r="r" b="b" t="t" l="l"/>
            <a:pathLst>
              <a:path h="602834" w="9456218">
                <a:moveTo>
                  <a:pt x="0" y="0"/>
                </a:moveTo>
                <a:lnTo>
                  <a:pt x="9456218" y="0"/>
                </a:lnTo>
                <a:lnTo>
                  <a:pt x="9456218" y="602834"/>
                </a:lnTo>
                <a:lnTo>
                  <a:pt x="0" y="602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86853" y="3956271"/>
            <a:ext cx="9004075" cy="855387"/>
          </a:xfrm>
          <a:custGeom>
            <a:avLst/>
            <a:gdLst/>
            <a:ahLst/>
            <a:cxnLst/>
            <a:rect r="r" b="b" t="t" l="l"/>
            <a:pathLst>
              <a:path h="855387" w="9004075">
                <a:moveTo>
                  <a:pt x="0" y="0"/>
                </a:moveTo>
                <a:lnTo>
                  <a:pt x="9004075" y="0"/>
                </a:lnTo>
                <a:lnTo>
                  <a:pt x="9004075" y="855387"/>
                </a:lnTo>
                <a:lnTo>
                  <a:pt x="0" y="855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49181" y="5143500"/>
            <a:ext cx="8141747" cy="834529"/>
          </a:xfrm>
          <a:custGeom>
            <a:avLst/>
            <a:gdLst/>
            <a:ahLst/>
            <a:cxnLst/>
            <a:rect r="r" b="b" t="t" l="l"/>
            <a:pathLst>
              <a:path h="834529" w="8141747">
                <a:moveTo>
                  <a:pt x="0" y="0"/>
                </a:moveTo>
                <a:lnTo>
                  <a:pt x="8141747" y="0"/>
                </a:lnTo>
                <a:lnTo>
                  <a:pt x="8141747" y="834529"/>
                </a:lnTo>
                <a:lnTo>
                  <a:pt x="0" y="834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68577" y="7084409"/>
            <a:ext cx="7322351" cy="796306"/>
          </a:xfrm>
          <a:custGeom>
            <a:avLst/>
            <a:gdLst/>
            <a:ahLst/>
            <a:cxnLst/>
            <a:rect r="r" b="b" t="t" l="l"/>
            <a:pathLst>
              <a:path h="796306" w="7322351">
                <a:moveTo>
                  <a:pt x="0" y="0"/>
                </a:moveTo>
                <a:lnTo>
                  <a:pt x="7322351" y="0"/>
                </a:lnTo>
                <a:lnTo>
                  <a:pt x="7322351" y="796306"/>
                </a:lnTo>
                <a:lnTo>
                  <a:pt x="0" y="7963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49181" y="8214090"/>
            <a:ext cx="8053400" cy="895941"/>
          </a:xfrm>
          <a:custGeom>
            <a:avLst/>
            <a:gdLst/>
            <a:ahLst/>
            <a:cxnLst/>
            <a:rect r="r" b="b" t="t" l="l"/>
            <a:pathLst>
              <a:path h="895941" w="8053400">
                <a:moveTo>
                  <a:pt x="0" y="0"/>
                </a:moveTo>
                <a:lnTo>
                  <a:pt x="8053400" y="0"/>
                </a:lnTo>
                <a:lnTo>
                  <a:pt x="8053400" y="895941"/>
                </a:lnTo>
                <a:lnTo>
                  <a:pt x="0" y="89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70111" y="8090265"/>
            <a:ext cx="8520817" cy="1821325"/>
          </a:xfrm>
          <a:custGeom>
            <a:avLst/>
            <a:gdLst/>
            <a:ahLst/>
            <a:cxnLst/>
            <a:rect r="r" b="b" t="t" l="l"/>
            <a:pathLst>
              <a:path h="1821325" w="8520817">
                <a:moveTo>
                  <a:pt x="0" y="0"/>
                </a:moveTo>
                <a:lnTo>
                  <a:pt x="8520817" y="0"/>
                </a:lnTo>
                <a:lnTo>
                  <a:pt x="8520817" y="1821324"/>
                </a:lnTo>
                <a:lnTo>
                  <a:pt x="0" y="18213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18839" y="2162100"/>
            <a:ext cx="1473738" cy="132636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Python Basics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4450" y="2152575"/>
            <a:ext cx="157398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 u="sng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3" tooltip="https://docs.google.com/spreadsheets/d/174kSgVMwMrOM2Ebyo_PIqeO19FGTjhfJNoHcn3MRaCY/edit?usp=sharing"/>
              </a:rPr>
              <a:t>String 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450" y="3932329"/>
            <a:ext cx="374125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u="sng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4" tooltip="https://docs.google.com/spreadsheets/d/10dDoeOup135xqMnWTBPq9iyOiMwRAGrn9Hd0y-7rJ08/edit?usp=sharing"/>
              </a:rPr>
              <a:t>List Methods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180" y="5354605"/>
            <a:ext cx="197555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2B2B2B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Empathize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95031" y="4168307"/>
            <a:ext cx="1473738" cy="132636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14450" y="5872765"/>
            <a:ext cx="489118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72" u="sng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5" tooltip="https://docs.google.com/spreadsheets/d/1yVQGQPES7kQCSH5-0AIEBDJplC2leqBx9V-pbDPwaGM/edit?usp=sharing"/>
              </a:rPr>
              <a:t>Python Libraries</a:t>
            </a:r>
            <a:r>
              <a:rPr lang="en-US" sz="3600" spc="-72" u="sng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6" tooltip="https://docs.google.com/spreadsheets/d/1yVQGQPES7kQCSH5-0AIEBDJplC2leqBx9V-pbDPwaGM/edit?usp=sharing"/>
              </a:rPr>
              <a:t> 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31900" y="5882290"/>
            <a:ext cx="1473738" cy="1326364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0561587" y="5710840"/>
            <a:ext cx="6950912" cy="3865595"/>
            <a:chOff x="0" y="0"/>
            <a:chExt cx="1976512" cy="10991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6512" cy="1099193"/>
            </a:xfrm>
            <a:custGeom>
              <a:avLst/>
              <a:gdLst/>
              <a:ahLst/>
              <a:cxnLst/>
              <a:rect r="r" b="b" t="t" l="l"/>
              <a:pathLst>
                <a:path h="1099193" w="1976512">
                  <a:moveTo>
                    <a:pt x="11138" y="0"/>
                  </a:moveTo>
                  <a:lnTo>
                    <a:pt x="1965374" y="0"/>
                  </a:lnTo>
                  <a:cubicBezTo>
                    <a:pt x="1971525" y="0"/>
                    <a:pt x="1976512" y="4987"/>
                    <a:pt x="1976512" y="11138"/>
                  </a:cubicBezTo>
                  <a:lnTo>
                    <a:pt x="1976512" y="1088055"/>
                  </a:lnTo>
                  <a:cubicBezTo>
                    <a:pt x="1976512" y="1091009"/>
                    <a:pt x="1975339" y="1093842"/>
                    <a:pt x="1973250" y="1095931"/>
                  </a:cubicBezTo>
                  <a:cubicBezTo>
                    <a:pt x="1971161" y="1098020"/>
                    <a:pt x="1968328" y="1099193"/>
                    <a:pt x="1965374" y="1099193"/>
                  </a:cubicBezTo>
                  <a:lnTo>
                    <a:pt x="11138" y="1099193"/>
                  </a:lnTo>
                  <a:cubicBezTo>
                    <a:pt x="8184" y="1099193"/>
                    <a:pt x="5351" y="1098020"/>
                    <a:pt x="3262" y="1095931"/>
                  </a:cubicBezTo>
                  <a:cubicBezTo>
                    <a:pt x="1173" y="1093842"/>
                    <a:pt x="0" y="1091009"/>
                    <a:pt x="0" y="1088055"/>
                  </a:cubicBezTo>
                  <a:lnTo>
                    <a:pt x="0" y="11138"/>
                  </a:lnTo>
                  <a:cubicBezTo>
                    <a:pt x="0" y="8184"/>
                    <a:pt x="1173" y="5351"/>
                    <a:pt x="3262" y="3262"/>
                  </a:cubicBezTo>
                  <a:cubicBezTo>
                    <a:pt x="5351" y="1173"/>
                    <a:pt x="8184" y="0"/>
                    <a:pt x="11138" y="0"/>
                  </a:cubicBezTo>
                  <a:close/>
                </a:path>
              </a:pathLst>
            </a:custGeom>
            <a:solidFill>
              <a:srgbClr val="D9D9D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6512" cy="1137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215867" y="7103880"/>
            <a:ext cx="7482516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399" b="true">
                <a:solidFill>
                  <a:srgbClr val="10101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Questions?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Business Case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5502" y="1520879"/>
            <a:ext cx="16736997" cy="8043736"/>
            <a:chOff x="0" y="0"/>
            <a:chExt cx="4759214" cy="22872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59214" cy="2287260"/>
            </a:xfrm>
            <a:custGeom>
              <a:avLst/>
              <a:gdLst/>
              <a:ahLst/>
              <a:cxnLst/>
              <a:rect r="r" b="b" t="t" l="l"/>
              <a:pathLst>
                <a:path h="2287260" w="4759214">
                  <a:moveTo>
                    <a:pt x="4626" y="0"/>
                  </a:moveTo>
                  <a:lnTo>
                    <a:pt x="4754588" y="0"/>
                  </a:lnTo>
                  <a:cubicBezTo>
                    <a:pt x="4755815" y="0"/>
                    <a:pt x="4756991" y="487"/>
                    <a:pt x="4757859" y="1355"/>
                  </a:cubicBezTo>
                  <a:cubicBezTo>
                    <a:pt x="4758727" y="2222"/>
                    <a:pt x="4759214" y="3399"/>
                    <a:pt x="4759214" y="4626"/>
                  </a:cubicBezTo>
                  <a:lnTo>
                    <a:pt x="4759214" y="2282634"/>
                  </a:lnTo>
                  <a:cubicBezTo>
                    <a:pt x="4759214" y="2283861"/>
                    <a:pt x="4758727" y="2285038"/>
                    <a:pt x="4757859" y="2285905"/>
                  </a:cubicBezTo>
                  <a:cubicBezTo>
                    <a:pt x="4756991" y="2286773"/>
                    <a:pt x="4755815" y="2287260"/>
                    <a:pt x="4754588" y="2287260"/>
                  </a:cubicBezTo>
                  <a:lnTo>
                    <a:pt x="4626" y="2287260"/>
                  </a:lnTo>
                  <a:cubicBezTo>
                    <a:pt x="3399" y="2287260"/>
                    <a:pt x="2222" y="2286773"/>
                    <a:pt x="1355" y="2285905"/>
                  </a:cubicBezTo>
                  <a:cubicBezTo>
                    <a:pt x="487" y="2285038"/>
                    <a:pt x="0" y="2283861"/>
                    <a:pt x="0" y="2282634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D9D9D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759214" cy="2325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4450" y="1732390"/>
            <a:ext cx="15488725" cy="721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10101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Tracking Portfolio Performance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10101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Investors often struggle to keep up with daily stock price fluctuations and portfolio valuations. 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 marL="798825" indent="-399412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10101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challenge is to create a simple system that tracks stock prices and provides a quick snapshot of portfolio performance, focusing on:</a:t>
            </a:r>
          </a:p>
          <a:p>
            <a:pPr algn="l" marL="1597649" indent="-532550" lvl="2">
              <a:lnSpc>
                <a:spcPts val="5179"/>
              </a:lnSpc>
              <a:spcBef>
                <a:spcPct val="0"/>
              </a:spcBef>
              <a:buFont typeface="Arial"/>
              <a:buChar char="⚬"/>
            </a:pPr>
            <a:r>
              <a:rPr lang="en-US" sz="3699">
                <a:solidFill>
                  <a:srgbClr val="10101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Accurately analyze stock information (name, quantity, purchase price, and current price).</a:t>
            </a:r>
          </a:p>
          <a:p>
            <a:pPr algn="l" marL="1597649" indent="-532550" lvl="2">
              <a:lnSpc>
                <a:spcPts val="5179"/>
              </a:lnSpc>
              <a:buFont typeface="Arial"/>
              <a:buChar char="⚬"/>
            </a:pPr>
            <a:r>
              <a:rPr lang="en-US" sz="3699">
                <a:solidFill>
                  <a:srgbClr val="10101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Providing insights into individual stock gains or losses.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934465" y="1729671"/>
            <a:ext cx="3807871" cy="3807871"/>
          </a:xfrm>
          <a:custGeom>
            <a:avLst/>
            <a:gdLst/>
            <a:ahLst/>
            <a:cxnLst/>
            <a:rect r="r" b="b" t="t" l="l"/>
            <a:pathLst>
              <a:path h="3807871" w="3807871">
                <a:moveTo>
                  <a:pt x="0" y="0"/>
                </a:moveTo>
                <a:lnTo>
                  <a:pt x="3807871" y="0"/>
                </a:lnTo>
                <a:lnTo>
                  <a:pt x="3807871" y="3807871"/>
                </a:lnTo>
                <a:lnTo>
                  <a:pt x="0" y="3807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5502" y="5746334"/>
            <a:ext cx="15966834" cy="3951225"/>
          </a:xfrm>
          <a:custGeom>
            <a:avLst/>
            <a:gdLst/>
            <a:ahLst/>
            <a:cxnLst/>
            <a:rect r="r" b="b" t="t" l="l"/>
            <a:pathLst>
              <a:path h="3951225" w="15966834">
                <a:moveTo>
                  <a:pt x="0" y="0"/>
                </a:moveTo>
                <a:lnTo>
                  <a:pt x="15966834" y="0"/>
                </a:lnTo>
                <a:lnTo>
                  <a:pt x="15966834" y="3951224"/>
                </a:lnTo>
                <a:lnTo>
                  <a:pt x="0" y="395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Looking at the CSV File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5502" y="1952562"/>
            <a:ext cx="11463324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 download the dataset 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Take a look at the dataset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41591" y="6317700"/>
            <a:ext cx="4470908" cy="3643790"/>
          </a:xfrm>
          <a:custGeom>
            <a:avLst/>
            <a:gdLst/>
            <a:ahLst/>
            <a:cxnLst/>
            <a:rect r="r" b="b" t="t" l="l"/>
            <a:pathLst>
              <a:path h="3643790" w="4470908">
                <a:moveTo>
                  <a:pt x="0" y="0"/>
                </a:moveTo>
                <a:lnTo>
                  <a:pt x="4470907" y="0"/>
                </a:lnTo>
                <a:lnTo>
                  <a:pt x="4470907" y="3643790"/>
                </a:lnTo>
                <a:lnTo>
                  <a:pt x="0" y="3643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5502" y="1818090"/>
            <a:ext cx="14383050" cy="449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100" b="true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Let’s break down the case objectives into programming objectives: </a:t>
            </a:r>
          </a:p>
          <a:p>
            <a:pPr algn="l" marL="1101090" indent="-550545" lvl="1">
              <a:lnSpc>
                <a:spcPts val="7139"/>
              </a:lnSpc>
              <a:buFont typeface="Arial"/>
              <a:buChar char="•"/>
            </a:pPr>
            <a:r>
              <a:rPr lang="en-US" b="true" sz="51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101090" indent="-550545" lvl="1">
              <a:lnSpc>
                <a:spcPts val="7139"/>
              </a:lnSpc>
              <a:buFont typeface="Arial"/>
              <a:buChar char="•"/>
            </a:pPr>
            <a:r>
              <a:rPr lang="en-US" b="true" sz="51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739149" y="1709752"/>
            <a:ext cx="3773350" cy="34337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6530" y="1435154"/>
            <a:ext cx="11463324" cy="759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b="true" sz="48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2072640" indent="-690880" lvl="2">
              <a:lnSpc>
                <a:spcPts val="6719"/>
              </a:lnSpc>
              <a:buFont typeface="Arial"/>
              <a:buChar char="⚬"/>
            </a:pPr>
            <a:r>
              <a:rPr lang="en-US" b="true" sz="48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2072640" indent="-690880" lvl="2">
              <a:lnSpc>
                <a:spcPts val="6719"/>
              </a:lnSpc>
              <a:buFont typeface="Arial"/>
              <a:buChar char="⚬"/>
            </a:pPr>
            <a:r>
              <a:rPr lang="en-US" b="true" sz="48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 </a:t>
            </a:r>
          </a:p>
          <a:p>
            <a:pPr algn="l"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b="true" sz="48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2072640" indent="-690880" lvl="2">
              <a:lnSpc>
                <a:spcPts val="6719"/>
              </a:lnSpc>
              <a:buFont typeface="Arial"/>
              <a:buChar char="⚬"/>
            </a:pPr>
            <a:r>
              <a:rPr lang="en-US" sz="48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Printing the monthly percentage change </a:t>
            </a:r>
          </a:p>
          <a:p>
            <a:pPr algn="l" marL="2072640" indent="-690880" lvl="2">
              <a:lnSpc>
                <a:spcPts val="6719"/>
              </a:lnSpc>
              <a:buFont typeface="Arial"/>
              <a:buChar char="⚬"/>
            </a:pPr>
            <a:r>
              <a:rPr lang="en-US" sz="48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48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ata visualization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101453" y="6424203"/>
            <a:ext cx="4411045" cy="2834097"/>
          </a:xfrm>
          <a:custGeom>
            <a:avLst/>
            <a:gdLst/>
            <a:ahLst/>
            <a:cxnLst/>
            <a:rect r="r" b="b" t="t" l="l"/>
            <a:pathLst>
              <a:path h="2834097" w="4411045">
                <a:moveTo>
                  <a:pt x="0" y="0"/>
                </a:moveTo>
                <a:lnTo>
                  <a:pt x="4411045" y="0"/>
                </a:lnTo>
                <a:lnTo>
                  <a:pt x="4411045" y="2834097"/>
                </a:lnTo>
                <a:lnTo>
                  <a:pt x="0" y="283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9349" y="1616671"/>
            <a:ext cx="9618260" cy="79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pandas to the load the csv file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 the numerical values (remove dollar sign, convert to float)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date strings into datetime format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 by company, then by date 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The Data for only 2022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monthly percentage change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value of an 1000 dollar investment for each day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monthly percentage change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visualization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axis (x,y)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datasource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legend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the visualization 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816610"/>
            <a:ext cx="8872568" cy="4846104"/>
          </a:xfrm>
          <a:custGeom>
            <a:avLst/>
            <a:gdLst/>
            <a:ahLst/>
            <a:cxnLst/>
            <a:rect r="r" b="b" t="t" l="l"/>
            <a:pathLst>
              <a:path h="4846104" w="8872568">
                <a:moveTo>
                  <a:pt x="0" y="0"/>
                </a:moveTo>
                <a:lnTo>
                  <a:pt x="8872568" y="0"/>
                </a:lnTo>
                <a:lnTo>
                  <a:pt x="8872568" y="4846104"/>
                </a:lnTo>
                <a:lnTo>
                  <a:pt x="0" y="4846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068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57609" y="6405029"/>
            <a:ext cx="7714095" cy="3583923"/>
          </a:xfrm>
          <a:custGeom>
            <a:avLst/>
            <a:gdLst/>
            <a:ahLst/>
            <a:cxnLst/>
            <a:rect r="r" b="b" t="t" l="l"/>
            <a:pathLst>
              <a:path h="3583923" w="7714095">
                <a:moveTo>
                  <a:pt x="0" y="0"/>
                </a:moveTo>
                <a:lnTo>
                  <a:pt x="7714096" y="0"/>
                </a:lnTo>
                <a:lnTo>
                  <a:pt x="7714096" y="3583924"/>
                </a:lnTo>
                <a:lnTo>
                  <a:pt x="0" y="3583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7284" y="6048794"/>
            <a:ext cx="74825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Output of Dataframe: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349" y="1616671"/>
            <a:ext cx="9618260" cy="79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pandas to the load the csv file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 the numerical values (remove dollar sign, convert to float)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date strings into datetime format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 by company, then by date 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The Data for only 2022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monthly percentage change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value of an 1000 dollar investment for each day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monthly percentage change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visualization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axis (x,y)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datasource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legend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the visualization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78158" y="1028700"/>
            <a:ext cx="8809842" cy="3237617"/>
          </a:xfrm>
          <a:custGeom>
            <a:avLst/>
            <a:gdLst/>
            <a:ahLst/>
            <a:cxnLst/>
            <a:rect r="r" b="b" t="t" l="l"/>
            <a:pathLst>
              <a:path h="3237617" w="8809842">
                <a:moveTo>
                  <a:pt x="0" y="0"/>
                </a:moveTo>
                <a:lnTo>
                  <a:pt x="8809842" y="0"/>
                </a:lnTo>
                <a:lnTo>
                  <a:pt x="8809842" y="3237617"/>
                </a:lnTo>
                <a:lnTo>
                  <a:pt x="0" y="3237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49882" y="7492002"/>
            <a:ext cx="5815456" cy="2706501"/>
          </a:xfrm>
          <a:custGeom>
            <a:avLst/>
            <a:gdLst/>
            <a:ahLst/>
            <a:cxnLst/>
            <a:rect r="r" b="b" t="t" l="l"/>
            <a:pathLst>
              <a:path h="2706501" w="5815456">
                <a:moveTo>
                  <a:pt x="0" y="0"/>
                </a:moveTo>
                <a:lnTo>
                  <a:pt x="5815455" y="0"/>
                </a:lnTo>
                <a:lnTo>
                  <a:pt x="5815455" y="2706501"/>
                </a:lnTo>
                <a:lnTo>
                  <a:pt x="0" y="2706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649882" y="4647804"/>
            <a:ext cx="5054120" cy="2348115"/>
          </a:xfrm>
          <a:custGeom>
            <a:avLst/>
            <a:gdLst/>
            <a:ahLst/>
            <a:cxnLst/>
            <a:rect r="r" b="b" t="t" l="l"/>
            <a:pathLst>
              <a:path h="2348115" w="5054120">
                <a:moveTo>
                  <a:pt x="0" y="0"/>
                </a:moveTo>
                <a:lnTo>
                  <a:pt x="5054120" y="0"/>
                </a:lnTo>
                <a:lnTo>
                  <a:pt x="5054120" y="2348115"/>
                </a:lnTo>
                <a:lnTo>
                  <a:pt x="0" y="2348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49882" y="4228217"/>
            <a:ext cx="74825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Before: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49882" y="7135767"/>
            <a:ext cx="74825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After: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9349" y="1616671"/>
            <a:ext cx="9618260" cy="79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pandas to the load the csv file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 the numerical values (remove dollar sign, convert to float)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date strings into datetime format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 by company, then by date 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The Data for only 2022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monthly percentage change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value of an 1000 dollar investment for each day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monthly percentage change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visualization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axis (x,y)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datasource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legend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the visualization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18488" y="4916578"/>
            <a:ext cx="5040812" cy="5040812"/>
          </a:xfrm>
          <a:custGeom>
            <a:avLst/>
            <a:gdLst/>
            <a:ahLst/>
            <a:cxnLst/>
            <a:rect r="r" b="b" t="t" l="l"/>
            <a:pathLst>
              <a:path h="5040812" w="5040812">
                <a:moveTo>
                  <a:pt x="0" y="0"/>
                </a:moveTo>
                <a:lnTo>
                  <a:pt x="5040812" y="0"/>
                </a:lnTo>
                <a:lnTo>
                  <a:pt x="5040812" y="5040812"/>
                </a:lnTo>
                <a:lnTo>
                  <a:pt x="0" y="504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5502" y="1648936"/>
            <a:ext cx="11536851" cy="376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9"/>
              </a:lnSpc>
            </a:pPr>
            <a:r>
              <a:rPr lang="en-US" sz="108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Git Download (Optional) 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415" y="1028700"/>
            <a:ext cx="9133491" cy="3356558"/>
          </a:xfrm>
          <a:custGeom>
            <a:avLst/>
            <a:gdLst/>
            <a:ahLst/>
            <a:cxnLst/>
            <a:rect r="r" b="b" t="t" l="l"/>
            <a:pathLst>
              <a:path h="3356558" w="9133491">
                <a:moveTo>
                  <a:pt x="0" y="0"/>
                </a:moveTo>
                <a:lnTo>
                  <a:pt x="9133491" y="0"/>
                </a:lnTo>
                <a:lnTo>
                  <a:pt x="9133491" y="3356558"/>
                </a:lnTo>
                <a:lnTo>
                  <a:pt x="0" y="335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46735" y="8658841"/>
            <a:ext cx="8416090" cy="478434"/>
          </a:xfrm>
          <a:custGeom>
            <a:avLst/>
            <a:gdLst/>
            <a:ahLst/>
            <a:cxnLst/>
            <a:rect r="r" b="b" t="t" l="l"/>
            <a:pathLst>
              <a:path h="478434" w="8416090">
                <a:moveTo>
                  <a:pt x="0" y="0"/>
                </a:moveTo>
                <a:lnTo>
                  <a:pt x="8416090" y="0"/>
                </a:lnTo>
                <a:lnTo>
                  <a:pt x="8416090" y="478434"/>
                </a:lnTo>
                <a:lnTo>
                  <a:pt x="0" y="478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46735" y="8302606"/>
            <a:ext cx="74825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Output: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349" y="1616671"/>
            <a:ext cx="9618260" cy="79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pandas to the load the csv file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 the numerical values (remove dollar sign, convert to float)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date strings into datetime format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 by company, then by date 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The Data for only 2022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monthly percentage change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value of an 1000 dollar investment for each day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monthly percentage change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visualization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axis (x,y)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datasource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legend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the visualization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73941" y="1028700"/>
            <a:ext cx="8914059" cy="3019638"/>
          </a:xfrm>
          <a:custGeom>
            <a:avLst/>
            <a:gdLst/>
            <a:ahLst/>
            <a:cxnLst/>
            <a:rect r="r" b="b" t="t" l="l"/>
            <a:pathLst>
              <a:path h="3019638" w="8914059">
                <a:moveTo>
                  <a:pt x="0" y="0"/>
                </a:moveTo>
                <a:lnTo>
                  <a:pt x="8914059" y="0"/>
                </a:lnTo>
                <a:lnTo>
                  <a:pt x="8914059" y="3019638"/>
                </a:lnTo>
                <a:lnTo>
                  <a:pt x="0" y="301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89848" y="7596595"/>
            <a:ext cx="6098237" cy="2539123"/>
          </a:xfrm>
          <a:custGeom>
            <a:avLst/>
            <a:gdLst/>
            <a:ahLst/>
            <a:cxnLst/>
            <a:rect r="r" b="b" t="t" l="l"/>
            <a:pathLst>
              <a:path h="2539123" w="6098237">
                <a:moveTo>
                  <a:pt x="0" y="0"/>
                </a:moveTo>
                <a:lnTo>
                  <a:pt x="6098237" y="0"/>
                </a:lnTo>
                <a:lnTo>
                  <a:pt x="6098237" y="2539124"/>
                </a:lnTo>
                <a:lnTo>
                  <a:pt x="0" y="2539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8874" y="1616671"/>
            <a:ext cx="9618260" cy="79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pandas to the load the csv file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 the numerical values (remove dollar sign, convert to float)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date strings into datetime format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 by company, then by date </a:t>
            </a:r>
            <a:r>
              <a:rPr lang="en-US" b="true" sz="2400" u="sng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The Data for only 2022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monthly percentage change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value of an 1000 dollar investment for each day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monthly percentage change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visualization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axis (x,y)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datasource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legend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the visualization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89848" y="7340976"/>
            <a:ext cx="74825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After: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489848" y="4173497"/>
            <a:ext cx="6621760" cy="3081753"/>
          </a:xfrm>
          <a:custGeom>
            <a:avLst/>
            <a:gdLst/>
            <a:ahLst/>
            <a:cxnLst/>
            <a:rect r="r" b="b" t="t" l="l"/>
            <a:pathLst>
              <a:path h="3081753" w="6621760">
                <a:moveTo>
                  <a:pt x="0" y="0"/>
                </a:moveTo>
                <a:lnTo>
                  <a:pt x="6621760" y="0"/>
                </a:lnTo>
                <a:lnTo>
                  <a:pt x="6621760" y="3081754"/>
                </a:lnTo>
                <a:lnTo>
                  <a:pt x="0" y="3081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489848" y="3817262"/>
            <a:ext cx="74825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Before: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60813" y="816610"/>
            <a:ext cx="9769999" cy="3309587"/>
          </a:xfrm>
          <a:custGeom>
            <a:avLst/>
            <a:gdLst/>
            <a:ahLst/>
            <a:cxnLst/>
            <a:rect r="r" b="b" t="t" l="l"/>
            <a:pathLst>
              <a:path h="3309587" w="9769999">
                <a:moveTo>
                  <a:pt x="0" y="0"/>
                </a:moveTo>
                <a:lnTo>
                  <a:pt x="9769999" y="0"/>
                </a:lnTo>
                <a:lnTo>
                  <a:pt x="9769999" y="3309587"/>
                </a:lnTo>
                <a:lnTo>
                  <a:pt x="0" y="330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96917" y="7082053"/>
            <a:ext cx="5622102" cy="2984039"/>
          </a:xfrm>
          <a:custGeom>
            <a:avLst/>
            <a:gdLst/>
            <a:ahLst/>
            <a:cxnLst/>
            <a:rect r="r" b="b" t="t" l="l"/>
            <a:pathLst>
              <a:path h="2984039" w="5622102">
                <a:moveTo>
                  <a:pt x="0" y="0"/>
                </a:moveTo>
                <a:lnTo>
                  <a:pt x="5622102" y="0"/>
                </a:lnTo>
                <a:lnTo>
                  <a:pt x="5622102" y="2984039"/>
                </a:lnTo>
                <a:lnTo>
                  <a:pt x="0" y="2984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9349" y="1616671"/>
            <a:ext cx="9618260" cy="79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pandas to the load the csv file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 the numerical values (remove dollar sign, convert to float)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date strings into datetime format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 by company, then by date 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The Data for only 2022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monthly percentage change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value of an 1000 dollar investment for each day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monthly percentage change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visualization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axis (x,y)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datasource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legend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the visualization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89848" y="6716293"/>
            <a:ext cx="74825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After: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89848" y="3817262"/>
            <a:ext cx="74825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Before: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489848" y="4126197"/>
            <a:ext cx="5629171" cy="2619804"/>
          </a:xfrm>
          <a:custGeom>
            <a:avLst/>
            <a:gdLst/>
            <a:ahLst/>
            <a:cxnLst/>
            <a:rect r="r" b="b" t="t" l="l"/>
            <a:pathLst>
              <a:path h="2619804" w="5629171">
                <a:moveTo>
                  <a:pt x="0" y="0"/>
                </a:moveTo>
                <a:lnTo>
                  <a:pt x="5629171" y="0"/>
                </a:lnTo>
                <a:lnTo>
                  <a:pt x="5629171" y="2619804"/>
                </a:lnTo>
                <a:lnTo>
                  <a:pt x="0" y="2619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80725" y="1240790"/>
            <a:ext cx="5369950" cy="6829825"/>
          </a:xfrm>
          <a:custGeom>
            <a:avLst/>
            <a:gdLst/>
            <a:ahLst/>
            <a:cxnLst/>
            <a:rect r="r" b="b" t="t" l="l"/>
            <a:pathLst>
              <a:path h="6829825" w="5369950">
                <a:moveTo>
                  <a:pt x="0" y="0"/>
                </a:moveTo>
                <a:lnTo>
                  <a:pt x="5369950" y="0"/>
                </a:lnTo>
                <a:lnTo>
                  <a:pt x="5369950" y="6829825"/>
                </a:lnTo>
                <a:lnTo>
                  <a:pt x="0" y="682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9349" y="1616671"/>
            <a:ext cx="9618260" cy="79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pandas to the load the csv file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 the numerical values (remove dollar sign, convert to float)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date strings into datetime format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 by company, then by date 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The Data for only 2022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monthly percentage change</a:t>
            </a:r>
            <a:r>
              <a:rPr lang="en-US" b="true" sz="2400" u="sng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value of an 1000 dollar investment for each day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monthly percentage change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visualization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axis (x,y)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datasource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legend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the visualization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50675" y="5514577"/>
            <a:ext cx="2817550" cy="4565144"/>
          </a:xfrm>
          <a:custGeom>
            <a:avLst/>
            <a:gdLst/>
            <a:ahLst/>
            <a:cxnLst/>
            <a:rect r="r" b="b" t="t" l="l"/>
            <a:pathLst>
              <a:path h="4565144" w="2817550">
                <a:moveTo>
                  <a:pt x="0" y="0"/>
                </a:moveTo>
                <a:lnTo>
                  <a:pt x="2817550" y="0"/>
                </a:lnTo>
                <a:lnTo>
                  <a:pt x="2817550" y="4565144"/>
                </a:lnTo>
                <a:lnTo>
                  <a:pt x="0" y="4565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26589" y="1240790"/>
            <a:ext cx="6732711" cy="5318842"/>
          </a:xfrm>
          <a:custGeom>
            <a:avLst/>
            <a:gdLst/>
            <a:ahLst/>
            <a:cxnLst/>
            <a:rect r="r" b="b" t="t" l="l"/>
            <a:pathLst>
              <a:path h="5318842" w="6732711">
                <a:moveTo>
                  <a:pt x="0" y="0"/>
                </a:moveTo>
                <a:lnTo>
                  <a:pt x="6732711" y="0"/>
                </a:lnTo>
                <a:lnTo>
                  <a:pt x="6732711" y="5318842"/>
                </a:lnTo>
                <a:lnTo>
                  <a:pt x="0" y="5318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95423" y="6986029"/>
            <a:ext cx="6395043" cy="2998408"/>
          </a:xfrm>
          <a:custGeom>
            <a:avLst/>
            <a:gdLst/>
            <a:ahLst/>
            <a:cxnLst/>
            <a:rect r="r" b="b" t="t" l="l"/>
            <a:pathLst>
              <a:path h="2998408" w="6395043">
                <a:moveTo>
                  <a:pt x="0" y="0"/>
                </a:moveTo>
                <a:lnTo>
                  <a:pt x="6395043" y="0"/>
                </a:lnTo>
                <a:lnTo>
                  <a:pt x="6395043" y="2998409"/>
                </a:lnTo>
                <a:lnTo>
                  <a:pt x="0" y="2998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9349" y="1616671"/>
            <a:ext cx="9618260" cy="79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pandas to the load the csv file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 the numerical values (remove dollar sign, convert to float)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date strings into datetime format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 by company, then by date 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The Data for only 2022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monthly percentage change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value of an 1000 dollar investment for each day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monthly percentage change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visualization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axis (x,y)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datasource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legend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the visualization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04948" y="6629794"/>
            <a:ext cx="74825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Output: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150675" y="5514577"/>
            <a:ext cx="2817550" cy="4565144"/>
          </a:xfrm>
          <a:custGeom>
            <a:avLst/>
            <a:gdLst/>
            <a:ahLst/>
            <a:cxnLst/>
            <a:rect r="r" b="b" t="t" l="l"/>
            <a:pathLst>
              <a:path h="4565144" w="2817550">
                <a:moveTo>
                  <a:pt x="0" y="0"/>
                </a:moveTo>
                <a:lnTo>
                  <a:pt x="2817550" y="0"/>
                </a:lnTo>
                <a:lnTo>
                  <a:pt x="2817550" y="4565144"/>
                </a:lnTo>
                <a:lnTo>
                  <a:pt x="0" y="4565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51918" y="1183916"/>
            <a:ext cx="9236082" cy="2874731"/>
          </a:xfrm>
          <a:custGeom>
            <a:avLst/>
            <a:gdLst/>
            <a:ahLst/>
            <a:cxnLst/>
            <a:rect r="r" b="b" t="t" l="l"/>
            <a:pathLst>
              <a:path h="2874731" w="9236082">
                <a:moveTo>
                  <a:pt x="0" y="0"/>
                </a:moveTo>
                <a:lnTo>
                  <a:pt x="9236082" y="0"/>
                </a:lnTo>
                <a:lnTo>
                  <a:pt x="9236082" y="2874730"/>
                </a:lnTo>
                <a:lnTo>
                  <a:pt x="0" y="2874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9349" y="1616671"/>
            <a:ext cx="9618260" cy="79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pandas to the load the csv file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 the numerical values (remove dollar sign, convert to float)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date strings into datetime format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 by company, then by date 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The Data for only 2022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monthly percentage change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value of an 1000 dollar investment for each day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monthly percentage change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visualization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axis (x,y)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datasource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legend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the visualization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50675" y="5105400"/>
            <a:ext cx="74825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Output: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96966" y="1240790"/>
            <a:ext cx="9677542" cy="3278267"/>
          </a:xfrm>
          <a:custGeom>
            <a:avLst/>
            <a:gdLst/>
            <a:ahLst/>
            <a:cxnLst/>
            <a:rect r="r" b="b" t="t" l="l"/>
            <a:pathLst>
              <a:path h="3278267" w="9677542">
                <a:moveTo>
                  <a:pt x="0" y="0"/>
                </a:moveTo>
                <a:lnTo>
                  <a:pt x="9677542" y="0"/>
                </a:lnTo>
                <a:lnTo>
                  <a:pt x="9677542" y="3278267"/>
                </a:lnTo>
                <a:lnTo>
                  <a:pt x="0" y="3278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9349" y="1616671"/>
            <a:ext cx="9618260" cy="79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pandas to the load the csv file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 the numerical values (remove dollar sign, convert to float)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date strings into datetime format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 by company, then by date 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The Data for only 2022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monthly percentage change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value of an 1000 dollar investment for each day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monthly percentage change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visualization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datasource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axis (x,y)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legend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the visualization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03743" y="2376193"/>
            <a:ext cx="8354134" cy="5534614"/>
          </a:xfrm>
          <a:custGeom>
            <a:avLst/>
            <a:gdLst/>
            <a:ahLst/>
            <a:cxnLst/>
            <a:rect r="r" b="b" t="t" l="l"/>
            <a:pathLst>
              <a:path h="5534614" w="8354134">
                <a:moveTo>
                  <a:pt x="0" y="0"/>
                </a:moveTo>
                <a:lnTo>
                  <a:pt x="8354134" y="0"/>
                </a:lnTo>
                <a:lnTo>
                  <a:pt x="8354134" y="5534614"/>
                </a:lnTo>
                <a:lnTo>
                  <a:pt x="0" y="5534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9349" y="1616671"/>
            <a:ext cx="9618260" cy="79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Accurately analyze stock information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Loading the data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pandas to the load the csv file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Parse the numerical values (remove dollar sign, convert to float)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date strings into datetime format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Sort by company, then by date 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 the data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Filter The Data for only 2022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monthly percentage change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 the value of an 1000 dollar investment for each day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7F7F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Providing insights into individual stock gains or losses.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Printing the monthly percentage change 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visualization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datasource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axis (x,y) 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 up legend</a:t>
            </a:r>
          </a:p>
          <a:p>
            <a:pPr algn="l" marL="1554480" indent="-388620" lvl="3">
              <a:lnSpc>
                <a:spcPts val="3359"/>
              </a:lnSpc>
              <a:buFont typeface="Arial"/>
              <a:buChar char="￭"/>
            </a:pPr>
            <a:r>
              <a:rPr lang="en-US" b="true" sz="2400" u="sng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 the visualization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Break down the business problem 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4450" y="759460"/>
            <a:ext cx="1253783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Things you can implement within the code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5502" y="1454204"/>
            <a:ext cx="16736997" cy="508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2" indent="-388621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Easy </a:t>
            </a:r>
          </a:p>
          <a:p>
            <a:pPr algn="l" marL="1554483" indent="-518161" lvl="2">
              <a:lnSpc>
                <a:spcPts val="5040"/>
              </a:lnSpc>
              <a:buFont typeface="Arial"/>
              <a:buChar char="⚬"/>
            </a:pPr>
            <a:r>
              <a:rPr lang="en-US" b="true" sz="36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Change the filtering dates (On line 69) </a:t>
            </a:r>
          </a:p>
          <a:p>
            <a:pPr algn="l" marL="1554483" indent="-518161" lvl="2">
              <a:lnSpc>
                <a:spcPts val="5040"/>
              </a:lnSpc>
              <a:buFont typeface="Arial"/>
              <a:buChar char="⚬"/>
            </a:pPr>
            <a:r>
              <a:rPr lang="en-US" b="true" sz="36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Plot one company instead of all 10 (On line 98) </a:t>
            </a:r>
          </a:p>
          <a:p>
            <a:pPr algn="l" marL="1554483" indent="-518161" lvl="2">
              <a:lnSpc>
                <a:spcPts val="5040"/>
              </a:lnSpc>
              <a:buFont typeface="Arial"/>
              <a:buChar char="⚬"/>
            </a:pPr>
            <a:r>
              <a:rPr lang="en-US" b="true" sz="36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the console, print out all the months based on months (on line 43) or names list (on line 45)</a:t>
            </a:r>
          </a:p>
          <a:p>
            <a:pPr algn="l" marL="777242" indent="-388621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Difficult</a:t>
            </a:r>
          </a:p>
          <a:p>
            <a:pPr algn="l" marL="1554483" indent="-518161" lvl="2">
              <a:lnSpc>
                <a:spcPts val="5040"/>
              </a:lnSpc>
              <a:buFont typeface="Arial"/>
              <a:buChar char="⚬"/>
            </a:pPr>
            <a:r>
              <a:rPr lang="en-US" b="true" sz="36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visualization with plotly instead of matplotlib </a:t>
            </a:r>
          </a:p>
          <a:p>
            <a:pPr algn="l" marL="1554483" indent="-518161" lvl="2">
              <a:lnSpc>
                <a:spcPts val="5040"/>
              </a:lnSpc>
              <a:buFont typeface="Arial"/>
              <a:buChar char="⚬"/>
            </a:pPr>
            <a:r>
              <a:rPr lang="en-US" b="true" sz="3600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data filtering (based on user input) 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2443" y="2451135"/>
            <a:ext cx="5249397" cy="5249397"/>
          </a:xfrm>
          <a:custGeom>
            <a:avLst/>
            <a:gdLst/>
            <a:ahLst/>
            <a:cxnLst/>
            <a:rect r="r" b="b" t="t" l="l"/>
            <a:pathLst>
              <a:path h="5249397" w="5249397">
                <a:moveTo>
                  <a:pt x="0" y="0"/>
                </a:moveTo>
                <a:lnTo>
                  <a:pt x="5249397" y="0"/>
                </a:lnTo>
                <a:lnTo>
                  <a:pt x="5249397" y="5249396"/>
                </a:lnTo>
                <a:lnTo>
                  <a:pt x="0" y="524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15442" y="2451135"/>
            <a:ext cx="5160431" cy="5160431"/>
          </a:xfrm>
          <a:custGeom>
            <a:avLst/>
            <a:gdLst/>
            <a:ahLst/>
            <a:cxnLst/>
            <a:rect r="r" b="b" t="t" l="l"/>
            <a:pathLst>
              <a:path h="5160431" w="5160431">
                <a:moveTo>
                  <a:pt x="0" y="0"/>
                </a:moveTo>
                <a:lnTo>
                  <a:pt x="5160431" y="0"/>
                </a:lnTo>
                <a:lnTo>
                  <a:pt x="5160431" y="5160431"/>
                </a:lnTo>
                <a:lnTo>
                  <a:pt x="0" y="5160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14450" y="759460"/>
            <a:ext cx="1046275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If you want to learn python + download the program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9285" y="1716767"/>
            <a:ext cx="73636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Good Resource for Learning Python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502" y="1706604"/>
            <a:ext cx="70132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 to Github To download the Program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30150" y="8741410"/>
            <a:ext cx="736360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 email: Ikim63@uwo.ca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28033" y="2216291"/>
            <a:ext cx="11066282" cy="6805763"/>
          </a:xfrm>
          <a:custGeom>
            <a:avLst/>
            <a:gdLst/>
            <a:ahLst/>
            <a:cxnLst/>
            <a:rect r="r" b="b" t="t" l="l"/>
            <a:pathLst>
              <a:path h="6805763" w="11066282">
                <a:moveTo>
                  <a:pt x="0" y="0"/>
                </a:moveTo>
                <a:lnTo>
                  <a:pt x="11066282" y="0"/>
                </a:lnTo>
                <a:lnTo>
                  <a:pt x="11066282" y="6805763"/>
                </a:lnTo>
                <a:lnTo>
                  <a:pt x="0" y="6805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281" y="329347"/>
            <a:ext cx="17067019" cy="107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1"/>
              </a:lnSpc>
              <a:spcBef>
                <a:spcPct val="0"/>
              </a:spcBef>
            </a:pPr>
            <a:r>
              <a:rPr lang="en-US" sz="6229" u="sng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Monica Powel’s Github</a:t>
            </a:r>
            <a:r>
              <a:rPr lang="en-US" sz="6229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A Model Profile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0461" y="2140091"/>
            <a:ext cx="6505639" cy="238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359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</a:t>
            </a:r>
            <a:r>
              <a:rPr lang="en-US" sz="3591" u="sng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Engaging Visuals</a:t>
            </a:r>
            <a:r>
              <a:rPr lang="en-US" sz="359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</a:p>
          <a:p>
            <a:pPr algn="l" marL="542284" indent="-271142" lvl="1">
              <a:lnSpc>
                <a:spcPts val="3516"/>
              </a:lnSpc>
              <a:buAutoNum type="arabicPeriod" startAt="1"/>
            </a:pPr>
            <a:r>
              <a:rPr lang="en-US" sz="251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Colourfull Attantion-grabbing Visuals</a:t>
            </a:r>
          </a:p>
          <a:p>
            <a:pPr algn="l" marL="542284" indent="-271142" lvl="1">
              <a:lnSpc>
                <a:spcPts val="3516"/>
              </a:lnSpc>
              <a:buAutoNum type="arabicPeriod" startAt="1"/>
            </a:pPr>
            <a:r>
              <a:rPr lang="en-US" sz="251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External links</a:t>
            </a:r>
          </a:p>
          <a:p>
            <a:pPr algn="l" marL="542284" indent="-271142" lvl="1">
              <a:lnSpc>
                <a:spcPts val="3516"/>
              </a:lnSpc>
              <a:spcBef>
                <a:spcPct val="0"/>
              </a:spcBef>
              <a:buAutoNum type="arabicPeriod" startAt="1"/>
            </a:pPr>
            <a:r>
              <a:rPr lang="en-US" sz="251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Memorable First Impression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033" y="6321197"/>
            <a:ext cx="8051407" cy="202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86"/>
              </a:lnSpc>
            </a:pPr>
            <a:r>
              <a:rPr lang="en-US" sz="3704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</a:t>
            </a:r>
            <a:r>
              <a:rPr lang="en-US" sz="3704" u="sng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Easy to Comprehend</a:t>
            </a:r>
            <a:r>
              <a:rPr lang="en-US" sz="3704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</a:p>
          <a:p>
            <a:pPr algn="just" marL="559412" indent="-279706" lvl="1">
              <a:lnSpc>
                <a:spcPts val="3627"/>
              </a:lnSpc>
              <a:buAutoNum type="arabicPeriod" startAt="1"/>
            </a:pPr>
            <a:r>
              <a:rPr lang="en-US" sz="259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Consise Biography</a:t>
            </a:r>
          </a:p>
          <a:p>
            <a:pPr algn="just" marL="559412" indent="-279706" lvl="1">
              <a:lnSpc>
                <a:spcPts val="3627"/>
              </a:lnSpc>
              <a:buAutoNum type="arabicPeriod" startAt="1"/>
            </a:pPr>
            <a:r>
              <a:rPr lang="en-US" sz="259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Increases Positive connection</a:t>
            </a:r>
          </a:p>
          <a:p>
            <a:pPr algn="just">
              <a:lnSpc>
                <a:spcPts val="36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9407" y="611746"/>
            <a:ext cx="4878139" cy="122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  <a:spcBef>
                <a:spcPct val="0"/>
              </a:spcBef>
            </a:pPr>
            <a:r>
              <a:rPr lang="en-US" b="true" sz="7199">
                <a:solidFill>
                  <a:srgbClr val="FFFFF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Video List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12638" y="769520"/>
            <a:ext cx="9262724" cy="90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b="true" sz="5299">
                <a:solidFill>
                  <a:srgbClr val="FFFFF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Functions in Python</a:t>
            </a:r>
          </a:p>
        </p:txBody>
      </p:sp>
      <p:pic>
        <p:nvPicPr>
          <p:cNvPr name="Picture 3" id="3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3653314" y="2662485"/>
            <a:ext cx="1098137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6400" y="4186109"/>
            <a:ext cx="11870863" cy="5831561"/>
          </a:xfrm>
          <a:custGeom>
            <a:avLst/>
            <a:gdLst/>
            <a:ahLst/>
            <a:cxnLst/>
            <a:rect r="r" b="b" t="t" l="l"/>
            <a:pathLst>
              <a:path h="5831561" w="11870863">
                <a:moveTo>
                  <a:pt x="0" y="0"/>
                </a:moveTo>
                <a:lnTo>
                  <a:pt x="11870863" y="0"/>
                </a:lnTo>
                <a:lnTo>
                  <a:pt x="11870863" y="5831562"/>
                </a:lnTo>
                <a:lnTo>
                  <a:pt x="0" y="583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490" y="2295605"/>
            <a:ext cx="5189139" cy="562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3"/>
              </a:lnSpc>
            </a:pPr>
            <a:r>
              <a:rPr lang="en-US" sz="3537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</a:t>
            </a:r>
            <a:r>
              <a:rPr lang="en-US" sz="3537" u="sng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Showcases Skills and Projects</a:t>
            </a:r>
          </a:p>
          <a:p>
            <a:pPr algn="l" marL="534270" indent="-267135" lvl="1">
              <a:lnSpc>
                <a:spcPts val="3464"/>
              </a:lnSpc>
              <a:buAutoNum type="arabicPeriod" startAt="1"/>
            </a:pPr>
            <a:r>
              <a:rPr lang="en-US" sz="2474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Pinned Repositories</a:t>
            </a:r>
          </a:p>
          <a:p>
            <a:pPr algn="l">
              <a:lnSpc>
                <a:spcPts val="3464"/>
              </a:lnSpc>
            </a:pPr>
            <a:r>
              <a:rPr lang="en-US" sz="2474" u="sng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Business Students</a:t>
            </a:r>
            <a:r>
              <a:rPr lang="en-US" sz="2474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this could be: </a:t>
            </a:r>
          </a:p>
          <a:p>
            <a:pPr algn="l" marL="534270" indent="-267135" lvl="1">
              <a:lnSpc>
                <a:spcPts val="3464"/>
              </a:lnSpc>
              <a:buAutoNum type="arabicPeriod" startAt="1"/>
            </a:pPr>
            <a:r>
              <a:rPr lang="en-US" sz="2474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Dashboards</a:t>
            </a:r>
          </a:p>
          <a:p>
            <a:pPr algn="l" marL="534270" indent="-267135" lvl="1">
              <a:lnSpc>
                <a:spcPts val="3464"/>
              </a:lnSpc>
              <a:buAutoNum type="arabicPeriod" startAt="1"/>
            </a:pPr>
            <a:r>
              <a:rPr lang="en-US" sz="2474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Financial Analysis Tools</a:t>
            </a:r>
          </a:p>
          <a:p>
            <a:pPr algn="l" marL="534270" indent="-267135" lvl="1">
              <a:lnSpc>
                <a:spcPts val="3464"/>
              </a:lnSpc>
              <a:buAutoNum type="arabicPeriod" startAt="1"/>
            </a:pPr>
            <a:r>
              <a:rPr lang="en-US" sz="2474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Collaborative Projects showing Real-World problem-solving skills. </a:t>
            </a:r>
          </a:p>
          <a:p>
            <a:pPr algn="l">
              <a:lnSpc>
                <a:spcPts val="3464"/>
              </a:lnSpc>
            </a:pPr>
          </a:p>
          <a:p>
            <a:pPr algn="l">
              <a:lnSpc>
                <a:spcPts val="346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10490" y="760970"/>
            <a:ext cx="17067019" cy="107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1"/>
              </a:lnSpc>
              <a:spcBef>
                <a:spcPct val="0"/>
              </a:spcBef>
            </a:pPr>
            <a:r>
              <a:rPr lang="en-US" sz="6229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Model Profile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07667"/>
            <a:ext cx="9522910" cy="5701842"/>
          </a:xfrm>
          <a:custGeom>
            <a:avLst/>
            <a:gdLst/>
            <a:ahLst/>
            <a:cxnLst/>
            <a:rect r="r" b="b" t="t" l="l"/>
            <a:pathLst>
              <a:path h="5701842" w="9522910">
                <a:moveTo>
                  <a:pt x="0" y="0"/>
                </a:moveTo>
                <a:lnTo>
                  <a:pt x="9522910" y="0"/>
                </a:lnTo>
                <a:lnTo>
                  <a:pt x="9522910" y="5701842"/>
                </a:lnTo>
                <a:lnTo>
                  <a:pt x="0" y="570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45305" y="5496454"/>
            <a:ext cx="8542695" cy="4613055"/>
          </a:xfrm>
          <a:custGeom>
            <a:avLst/>
            <a:gdLst/>
            <a:ahLst/>
            <a:cxnLst/>
            <a:rect r="r" b="b" t="t" l="l"/>
            <a:pathLst>
              <a:path h="4613055" w="8542695">
                <a:moveTo>
                  <a:pt x="0" y="0"/>
                </a:moveTo>
                <a:lnTo>
                  <a:pt x="8542695" y="0"/>
                </a:lnTo>
                <a:lnTo>
                  <a:pt x="8542695" y="4613055"/>
                </a:lnTo>
                <a:lnTo>
                  <a:pt x="0" y="461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7946" y="1566683"/>
            <a:ext cx="8856054" cy="323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04"/>
              </a:lnSpc>
            </a:pPr>
            <a:r>
              <a:rPr lang="en-US" sz="4074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</a:t>
            </a:r>
            <a:r>
              <a:rPr lang="en-US" sz="4074" u="sng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Consistant Activity</a:t>
            </a:r>
          </a:p>
          <a:p>
            <a:pPr algn="just" marL="615319" indent="-307660" lvl="1">
              <a:lnSpc>
                <a:spcPts val="3990"/>
              </a:lnSpc>
              <a:buAutoNum type="arabicPeriod" startAt="1"/>
            </a:pPr>
            <a:r>
              <a:rPr lang="en-US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Contribution graph shows commitment</a:t>
            </a:r>
          </a:p>
          <a:p>
            <a:pPr algn="just" marL="615319" indent="-307660" lvl="1">
              <a:lnSpc>
                <a:spcPts val="3990"/>
              </a:lnSpc>
              <a:buAutoNum type="arabicPeriod" startAt="1"/>
            </a:pPr>
            <a:r>
              <a:rPr lang="en-US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Consistent activity</a:t>
            </a:r>
          </a:p>
          <a:p>
            <a:pPr algn="just" marL="1230638" indent="-410213" lvl="2">
              <a:lnSpc>
                <a:spcPts val="3990"/>
              </a:lnSpc>
              <a:buFont typeface="Arial"/>
              <a:buChar char="⚬"/>
            </a:pPr>
            <a:r>
              <a:rPr lang="en-US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Personal Projects</a:t>
            </a:r>
          </a:p>
          <a:p>
            <a:pPr algn="just" marL="1230638" indent="-410213" lvl="2">
              <a:lnSpc>
                <a:spcPts val="3990"/>
              </a:lnSpc>
              <a:buFont typeface="Arial"/>
              <a:buChar char="⚬"/>
            </a:pPr>
            <a:r>
              <a:rPr lang="en-US" sz="285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Collaborative Activity</a:t>
            </a:r>
          </a:p>
          <a:p>
            <a:pPr algn="just">
              <a:lnSpc>
                <a:spcPts val="399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92281" y="329347"/>
            <a:ext cx="17067019" cy="107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1"/>
              </a:lnSpc>
              <a:spcBef>
                <a:spcPct val="0"/>
              </a:spcBef>
            </a:pPr>
            <a:r>
              <a:rPr lang="en-US" sz="6229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Model Profile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65141" y="923925"/>
            <a:ext cx="14334808" cy="196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9"/>
              </a:lnSpc>
              <a:spcBef>
                <a:spcPct val="0"/>
              </a:spcBef>
            </a:pPr>
            <a:r>
              <a:rPr lang="en-US" sz="5642" u="sng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to avoid when making a Github profile: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46978" y="3214123"/>
            <a:ext cx="14334808" cy="652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79"/>
              </a:lnSpc>
            </a:pPr>
            <a:r>
              <a:rPr lang="en-US" sz="311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1) No professional summary, professional profile photo, and other social media links</a:t>
            </a:r>
          </a:p>
          <a:p>
            <a:pPr algn="just">
              <a:lnSpc>
                <a:spcPts val="7779"/>
              </a:lnSpc>
            </a:pPr>
            <a:r>
              <a:rPr lang="en-US" sz="311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2) Ignoring visual appeal and making it hard to follow/understand</a:t>
            </a:r>
          </a:p>
          <a:p>
            <a:pPr algn="just">
              <a:lnSpc>
                <a:spcPts val="7779"/>
              </a:lnSpc>
            </a:pPr>
            <a:r>
              <a:rPr lang="en-US" sz="311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3) Inconsistent and irrelevant activity </a:t>
            </a:r>
          </a:p>
          <a:p>
            <a:pPr algn="just">
              <a:lnSpc>
                <a:spcPts val="7779"/>
              </a:lnSpc>
            </a:pPr>
            <a:r>
              <a:rPr lang="en-US" sz="311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4) Poor documentation and lack of description</a:t>
            </a:r>
          </a:p>
          <a:p>
            <a:pPr algn="just">
              <a:lnSpc>
                <a:spcPts val="7779"/>
              </a:lnSpc>
            </a:pPr>
          </a:p>
          <a:p>
            <a:pPr algn="just">
              <a:lnSpc>
                <a:spcPts val="4356"/>
              </a:lnSpc>
              <a:spcBef>
                <a:spcPct val="0"/>
              </a:spcBef>
            </a:pPr>
            <a:r>
              <a:rPr lang="en-US" sz="311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502" y="536521"/>
            <a:ext cx="16736997" cy="984358"/>
            <a:chOff x="0" y="0"/>
            <a:chExt cx="4408098" cy="2592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8098" cy="259255"/>
            </a:xfrm>
            <a:custGeom>
              <a:avLst/>
              <a:gdLst/>
              <a:ahLst/>
              <a:cxnLst/>
              <a:rect r="r" b="b" t="t" l="l"/>
              <a:pathLst>
                <a:path h="259255" w="4408098">
                  <a:moveTo>
                    <a:pt x="4626" y="0"/>
                  </a:moveTo>
                  <a:lnTo>
                    <a:pt x="4403472" y="0"/>
                  </a:lnTo>
                  <a:cubicBezTo>
                    <a:pt x="4404699" y="0"/>
                    <a:pt x="4405876" y="487"/>
                    <a:pt x="4406743" y="1355"/>
                  </a:cubicBezTo>
                  <a:cubicBezTo>
                    <a:pt x="4407611" y="2222"/>
                    <a:pt x="4408098" y="3399"/>
                    <a:pt x="4408098" y="4626"/>
                  </a:cubicBezTo>
                  <a:lnTo>
                    <a:pt x="4408098" y="254629"/>
                  </a:lnTo>
                  <a:cubicBezTo>
                    <a:pt x="4408098" y="255856"/>
                    <a:pt x="4407611" y="257033"/>
                    <a:pt x="4406743" y="257900"/>
                  </a:cubicBezTo>
                  <a:cubicBezTo>
                    <a:pt x="4405876" y="258768"/>
                    <a:pt x="4404699" y="259255"/>
                    <a:pt x="4403472" y="259255"/>
                  </a:cubicBezTo>
                  <a:lnTo>
                    <a:pt x="4626" y="259255"/>
                  </a:lnTo>
                  <a:cubicBezTo>
                    <a:pt x="3399" y="259255"/>
                    <a:pt x="2222" y="258768"/>
                    <a:pt x="1355" y="257900"/>
                  </a:cubicBezTo>
                  <a:cubicBezTo>
                    <a:pt x="487" y="257033"/>
                    <a:pt x="0" y="255856"/>
                    <a:pt x="0" y="254629"/>
                  </a:cubicBezTo>
                  <a:lnTo>
                    <a:pt x="0" y="4626"/>
                  </a:lnTo>
                  <a:cubicBezTo>
                    <a:pt x="0" y="3399"/>
                    <a:pt x="487" y="2222"/>
                    <a:pt x="1355" y="1355"/>
                  </a:cubicBezTo>
                  <a:cubicBezTo>
                    <a:pt x="2222" y="487"/>
                    <a:pt x="3399" y="0"/>
                    <a:pt x="4626" y="0"/>
                  </a:cubicBezTo>
                  <a:close/>
                </a:path>
              </a:pathLst>
            </a:custGeom>
            <a:solidFill>
              <a:srgbClr val="10101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8098" cy="29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773889" y="7567043"/>
            <a:ext cx="2199661" cy="197969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14450" y="759460"/>
            <a:ext cx="74825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GitHub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88842" y="5615525"/>
            <a:ext cx="7910316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800" spc="-156">
                <a:solidFill>
                  <a:srgbClr val="F7F7F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Walk Through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7584" y="3388669"/>
            <a:ext cx="7482516" cy="184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9"/>
              </a:lnSpc>
            </a:pPr>
            <a:r>
              <a:rPr lang="en-US" sz="10800" b="true">
                <a:solidFill>
                  <a:srgbClr val="F7F7F9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Vercel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71765" y="7567043"/>
            <a:ext cx="791031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5799" spc="-115" u="sng">
                <a:solidFill>
                  <a:srgbClr val="A6A6A6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3" tooltip="https://vercel.com/kkrgpiano135-gmailcoms-projects"/>
              </a:rPr>
              <a:t>Click here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DAGXmV4ZVRw</dc:identifier>
  <dcterms:modified xsi:type="dcterms:W3CDTF">2011-08-01T06:04:30Z</dcterms:modified>
  <cp:revision>1</cp:revision>
  <dc:title>Black and Grey Simple Minimalist Introduction of Design Thinking Presentation</dc:title>
</cp:coreProperties>
</file>